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6" r:id="rId9"/>
    <p:sldId id="268" r:id="rId10"/>
    <p:sldId id="269" r:id="rId11"/>
    <p:sldId id="270" r:id="rId12"/>
    <p:sldId id="271" r:id="rId13"/>
    <p:sldId id="276" r:id="rId14"/>
    <p:sldId id="278" r:id="rId15"/>
    <p:sldId id="280" r:id="rId16"/>
    <p:sldId id="277" r:id="rId17"/>
    <p:sldId id="28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5" r:id="rId32"/>
    <p:sldId id="279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777"/>
    <a:srgbClr val="F6B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– Reported Incident Hour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202</c:v>
                </c:pt>
                <c:pt idx="1">
                  <c:v>8</c:v>
                </c:pt>
                <c:pt idx="2">
                  <c:v>32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– Calls for Service Hour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7</c:v>
                </c:pt>
                <c:pt idx="2">
                  <c:v>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 </a:t>
            </a:r>
          </a:p>
          <a:p>
            <a:pPr>
              <a:defRPr/>
            </a:pPr>
            <a:r>
              <a:rPr lang="en-US" dirty="0"/>
              <a:t>Calls</a:t>
            </a:r>
            <a:r>
              <a:rPr lang="en-US" baseline="0" dirty="0"/>
              <a:t> for Service </a:t>
            </a:r>
            <a:r>
              <a:rPr lang="en-US" dirty="0"/>
              <a:t>Hour Breakdown: 12AM – 6AM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15</c:v>
                </c:pt>
                <c:pt idx="3">
                  <c:v>17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A-4115-9663-4359B9D39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b="0" i="0" baseline="0" dirty="0">
                <a:effectLst/>
              </a:rPr>
              <a:t>City of Brookhaven DUI Incidents</a:t>
            </a:r>
          </a:p>
          <a:p>
            <a:pPr>
              <a:defRPr/>
            </a:pPr>
            <a:r>
              <a:rPr lang="en-US" sz="1800" b="0" i="0" baseline="0" dirty="0">
                <a:effectLst/>
              </a:rPr>
              <a:t>05/16/2017 – 07/23/2017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1-4782-98EF-1F162A636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0" i="0" u="none" strike="noStrike" kern="1200" cap="none" spc="5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City</a:t>
            </a:r>
            <a:r>
              <a:rPr lang="en-US" baseline="0" dirty="0"/>
              <a:t> of </a:t>
            </a:r>
            <a:r>
              <a:rPr lang="en-US" dirty="0"/>
              <a:t>Brookhaven</a:t>
            </a:r>
            <a:r>
              <a:rPr lang="en-US" baseline="0" dirty="0"/>
              <a:t> </a:t>
            </a:r>
            <a:r>
              <a:rPr lang="en-US" dirty="0"/>
              <a:t>DUI Incidents</a:t>
            </a:r>
            <a:endParaRPr lang="en-US" baseline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en-US" sz="1800" b="0" i="0" baseline="0" dirty="0">
                <a:effectLst/>
              </a:rPr>
              <a:t>DUI Breakdown – 12AM – 6AM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0" i="0" u="none" strike="noStrike" kern="1200" cap="none" spc="50" normalizeH="0" baseline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6-40DD-B5C4-0AD784431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– Reported Incident Hour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230</c:v>
                </c:pt>
                <c:pt idx="1">
                  <c:v>10</c:v>
                </c:pt>
                <c:pt idx="2">
                  <c:v>40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 </a:t>
            </a:r>
          </a:p>
          <a:p>
            <a:pPr>
              <a:defRPr/>
            </a:pPr>
            <a:r>
              <a:rPr lang="en-US" dirty="0"/>
              <a:t>Reported Incident Hour Breakdown: 12AM – 6AM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42</c:v>
                </c:pt>
                <c:pt idx="2">
                  <c:v>58</c:v>
                </c:pt>
                <c:pt idx="3">
                  <c:v>71</c:v>
                </c:pt>
                <c:pt idx="4">
                  <c:v>17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– Calls for Service Hour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534</c:v>
                </c:pt>
                <c:pt idx="1">
                  <c:v>85</c:v>
                </c:pt>
                <c:pt idx="2">
                  <c:v>98</c:v>
                </c:pt>
                <c:pt idx="3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 </a:t>
            </a:r>
          </a:p>
          <a:p>
            <a:pPr>
              <a:defRPr/>
            </a:pPr>
            <a:r>
              <a:rPr lang="en-US" dirty="0"/>
              <a:t>Calls</a:t>
            </a:r>
            <a:r>
              <a:rPr lang="en-US" baseline="0" dirty="0"/>
              <a:t> for Service </a:t>
            </a:r>
            <a:r>
              <a:rPr lang="en-US" dirty="0"/>
              <a:t>Hour Breakdown: 12AM – 6AM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77</c:v>
                </c:pt>
                <c:pt idx="1">
                  <c:v>84</c:v>
                </c:pt>
                <c:pt idx="2">
                  <c:v>135</c:v>
                </c:pt>
                <c:pt idx="3">
                  <c:v>191</c:v>
                </c:pt>
                <c:pt idx="4">
                  <c:v>37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A-4115-9663-4359B9D39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 </a:t>
            </a:r>
          </a:p>
          <a:p>
            <a:pPr>
              <a:defRPr/>
            </a:pPr>
            <a:r>
              <a:rPr lang="en-US" dirty="0"/>
              <a:t>Reported Incident Hour Breakdown: 12AM – 6AM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39</c:v>
                </c:pt>
                <c:pt idx="2">
                  <c:v>50</c:v>
                </c:pt>
                <c:pt idx="3">
                  <c:v>63</c:v>
                </c:pt>
                <c:pt idx="4">
                  <c:v>16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– Calls for Service Hour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479</c:v>
                </c:pt>
                <c:pt idx="1">
                  <c:v>78</c:v>
                </c:pt>
                <c:pt idx="2">
                  <c:v>89</c:v>
                </c:pt>
                <c:pt idx="3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 </a:t>
            </a:r>
          </a:p>
          <a:p>
            <a:pPr>
              <a:defRPr/>
            </a:pPr>
            <a:r>
              <a:rPr lang="en-US" dirty="0"/>
              <a:t>Calls</a:t>
            </a:r>
            <a:r>
              <a:rPr lang="en-US" baseline="0" dirty="0"/>
              <a:t> for Service </a:t>
            </a:r>
            <a:r>
              <a:rPr lang="en-US" dirty="0"/>
              <a:t>Hour Breakdown: 12AM – 6AM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76</c:v>
                </c:pt>
                <c:pt idx="2">
                  <c:v>120</c:v>
                </c:pt>
                <c:pt idx="3">
                  <c:v>174</c:v>
                </c:pt>
                <c:pt idx="4">
                  <c:v>34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A-4115-9663-4359B9D39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800" b="0" i="0" baseline="0" dirty="0">
                <a:effectLst/>
              </a:rPr>
              <a:t>City of Brookhaven DUI Incidents</a:t>
            </a:r>
          </a:p>
          <a:p>
            <a:pPr>
              <a:defRPr/>
            </a:pPr>
            <a:r>
              <a:rPr lang="en-US" sz="1800" b="0" i="0" baseline="0" dirty="0">
                <a:effectLst/>
              </a:rPr>
              <a:t>01/01/2016 – 05/15/2017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153</c:v>
                </c:pt>
                <c:pt idx="1">
                  <c:v>17</c:v>
                </c:pt>
                <c:pt idx="2">
                  <c:v>9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E1-4782-98EF-1F162A636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28" b="0" i="0" u="none" strike="noStrike" kern="1200" cap="none" spc="50" normalizeH="0" baseline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City</a:t>
            </a:r>
            <a:r>
              <a:rPr lang="en-US" baseline="0" dirty="0"/>
              <a:t> of </a:t>
            </a:r>
            <a:r>
              <a:rPr lang="en-US" dirty="0"/>
              <a:t>Brookhaven</a:t>
            </a:r>
            <a:r>
              <a:rPr lang="en-US" baseline="0" dirty="0"/>
              <a:t> </a:t>
            </a:r>
            <a:r>
              <a:rPr lang="en-US" dirty="0"/>
              <a:t>DUI Incidents</a:t>
            </a:r>
            <a:endParaRPr lang="en-US" baseline="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r>
              <a:rPr lang="en-US" sz="1800" b="0" i="0" baseline="0" dirty="0">
                <a:effectLst/>
              </a:rPr>
              <a:t>DUI Breakdown – 12AM – 6AM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128" b="0" i="0" u="none" strike="noStrike" kern="1200" cap="none" spc="50" normalizeH="0" baseline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26</c:v>
                </c:pt>
                <c:pt idx="2">
                  <c:v>28</c:v>
                </c:pt>
                <c:pt idx="3">
                  <c:v>47</c:v>
                </c:pt>
                <c:pt idx="4">
                  <c:v>21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6-40DD-B5C4-0AD784431B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DUI</a:t>
            </a:r>
            <a:r>
              <a:rPr lang="en-US" baseline="0" dirty="0"/>
              <a:t> Offenders Residential Address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65-48D9-AF41-6BEE838AFD5C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5-48D9-AF41-6BEE838AFD5C}"/>
              </c:ext>
            </c:extLst>
          </c:dPt>
          <c:dLbls>
            <c:dLbl>
              <c:idx val="0"/>
              <c:layout>
                <c:manualLayout>
                  <c:x val="-0.1012050362867296"/>
                  <c:y val="0.124763343212973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65-48D9-AF41-6BEE838AFD5C}"/>
                </c:ext>
              </c:extLst>
            </c:dLbl>
            <c:dLbl>
              <c:idx val="1"/>
              <c:layout>
                <c:manualLayout>
                  <c:x val="0.10330028914185521"/>
                  <c:y val="-0.20250707189394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65-48D9-AF41-6BEE838AFD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Lived within City of Brookhaven</c:v>
                </c:pt>
                <c:pt idx="1">
                  <c:v>Lived outside City of Brookhaven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65-48D9-AF41-6BEE838AF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– Reported Incident Hour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12AM - 6AM</c:v>
                </c:pt>
                <c:pt idx="1">
                  <c:v>6AM - 12PM</c:v>
                </c:pt>
                <c:pt idx="2">
                  <c:v>12PM - 6PM</c:v>
                </c:pt>
                <c:pt idx="3">
                  <c:v>6PM - 12AM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</c:v>
                </c:pt>
                <c:pt idx="1">
                  <c:v>2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Top Ten Identified Locations  </a:t>
            </a:r>
          </a:p>
          <a:p>
            <a:pPr>
              <a:defRPr/>
            </a:pPr>
            <a:r>
              <a:rPr lang="en-US" dirty="0"/>
              <a:t>Reported Incident Hour Breakdown: 12AM – 6AM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12AM - 1AM</c:v>
                </c:pt>
                <c:pt idx="1">
                  <c:v>1AM - 2AM</c:v>
                </c:pt>
                <c:pt idx="2">
                  <c:v>2AM - 3AM</c:v>
                </c:pt>
                <c:pt idx="3">
                  <c:v>3AM - 4AM</c:v>
                </c:pt>
                <c:pt idx="4">
                  <c:v>4AM - 5AM</c:v>
                </c:pt>
                <c:pt idx="5">
                  <c:v>5AM - 6AM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3</c:v>
                </c:pt>
                <c:pt idx="2">
                  <c:v>8</c:v>
                </c:pt>
                <c:pt idx="3">
                  <c:v>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5-4E62-97D1-83727968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10560032"/>
        <c:axId val="510561016"/>
      </c:barChart>
      <c:catAx>
        <c:axId val="51056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1016"/>
        <c:crosses val="autoZero"/>
        <c:auto val="1"/>
        <c:lblAlgn val="ctr"/>
        <c:lblOffset val="100"/>
        <c:noMultiLvlLbl val="0"/>
      </c:catAx>
      <c:valAx>
        <c:axId val="510561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56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0.83684</cdr:x>
      <cdr:y>0.70049</cdr:y>
    </cdr:from>
    <cdr:to>
      <cdr:x>0.98405</cdr:x>
      <cdr:y>0.87224</cdr:y>
    </cdr:to>
    <cdr:sp macro="" textlink="">
      <cdr:nvSpPr>
        <cdr:cNvPr id="2" name="Text Box 493">
          <a:extLst xmlns:a="http://schemas.openxmlformats.org/drawingml/2006/main">
            <a:ext uri="{FF2B5EF4-FFF2-40B4-BE49-F238E27FC236}">
              <a16:creationId xmlns:a16="http://schemas.microsoft.com/office/drawing/2014/main" id="{AAF117A1-2A3E-47E3-A62B-AD9A4806062D}"/>
            </a:ext>
          </a:extLst>
        </cdr:cNvPr>
        <cdr:cNvSpPr txBox="1"/>
      </cdr:nvSpPr>
      <cdr:spPr>
        <a:xfrm xmlns:a="http://schemas.openxmlformats.org/drawingml/2006/main">
          <a:off x="7855606" y="2550362"/>
          <a:ext cx="1381911" cy="625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sz="1100" dirty="0">
            <a:solidFill>
              <a:schemeClr val="accent2">
                <a:lumMod val="50000"/>
              </a:schemeClr>
            </a:solidFill>
            <a:effectLst/>
            <a:latin typeface="Century Gothic" panose="020B0502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0.83182</cdr:x>
      <cdr:y>0.70827</cdr:y>
    </cdr:from>
    <cdr:to>
      <cdr:x>0.97904</cdr:x>
      <cdr:y>0.88002</cdr:y>
    </cdr:to>
    <cdr:sp macro="" textlink="">
      <cdr:nvSpPr>
        <cdr:cNvPr id="2" name="Text Box 493">
          <a:extLst xmlns:a="http://schemas.openxmlformats.org/drawingml/2006/main">
            <a:ext uri="{FF2B5EF4-FFF2-40B4-BE49-F238E27FC236}">
              <a16:creationId xmlns:a16="http://schemas.microsoft.com/office/drawing/2014/main" id="{43E36137-5C14-44F1-8867-240B63E52C7D}"/>
            </a:ext>
          </a:extLst>
        </cdr:cNvPr>
        <cdr:cNvSpPr txBox="1"/>
      </cdr:nvSpPr>
      <cdr:spPr>
        <a:xfrm xmlns:a="http://schemas.openxmlformats.org/drawingml/2006/main">
          <a:off x="8227200" y="2783143"/>
          <a:ext cx="1456098" cy="6748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1%</a:t>
          </a:r>
          <a:endParaRPr lang="en-US" sz="1100" dirty="0">
            <a:solidFill>
              <a:schemeClr val="accent2">
                <a:lumMod val="50000"/>
              </a:schemeClr>
            </a:solidFill>
            <a:effectLst/>
            <a:latin typeface="Century Gothic" panose="020B0502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0.67419</cdr:x>
      <cdr:y>0.65206</cdr:y>
    </cdr:from>
    <cdr:to>
      <cdr:x>0.8214</cdr:x>
      <cdr:y>0.82381</cdr:y>
    </cdr:to>
    <cdr:sp macro="" textlink="">
      <cdr:nvSpPr>
        <cdr:cNvPr id="2" name="Text Box 493">
          <a:extLst xmlns:a="http://schemas.openxmlformats.org/drawingml/2006/main">
            <a:ext uri="{FF2B5EF4-FFF2-40B4-BE49-F238E27FC236}">
              <a16:creationId xmlns:a16="http://schemas.microsoft.com/office/drawing/2014/main" id="{AAF117A1-2A3E-47E3-A62B-AD9A4806062D}"/>
            </a:ext>
          </a:extLst>
        </cdr:cNvPr>
        <cdr:cNvSpPr txBox="1"/>
      </cdr:nvSpPr>
      <cdr:spPr>
        <a:xfrm xmlns:a="http://schemas.openxmlformats.org/drawingml/2006/main">
          <a:off x="6328854" y="2374023"/>
          <a:ext cx="1381901" cy="625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2%</a:t>
          </a:r>
          <a:endParaRPr lang="en-US" sz="1100" dirty="0">
            <a:solidFill>
              <a:schemeClr val="accent2">
                <a:lumMod val="50000"/>
              </a:schemeClr>
            </a:solidFill>
            <a:effectLst/>
            <a:latin typeface="Century Gothic" panose="020B0502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0.79226</cdr:x>
      <cdr:y>0.71014</cdr:y>
    </cdr:from>
    <cdr:to>
      <cdr:x>0.94066</cdr:x>
      <cdr:y>0.8891</cdr:y>
    </cdr:to>
    <cdr:sp macro="" textlink="">
      <cdr:nvSpPr>
        <cdr:cNvPr id="2" name="Text Box 493">
          <a:extLst xmlns:a="http://schemas.openxmlformats.org/drawingml/2006/main">
            <a:ext uri="{FF2B5EF4-FFF2-40B4-BE49-F238E27FC236}">
              <a16:creationId xmlns:a16="http://schemas.microsoft.com/office/drawing/2014/main" id="{5EE9EA08-61E9-447E-ADA1-C586C561B846}"/>
            </a:ext>
          </a:extLst>
        </cdr:cNvPr>
        <cdr:cNvSpPr txBox="1"/>
      </cdr:nvSpPr>
      <cdr:spPr>
        <a:xfrm xmlns:a="http://schemas.openxmlformats.org/drawingml/2006/main">
          <a:off x="7377329" y="2481225"/>
          <a:ext cx="1381911" cy="625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rgbClr val="FFFFFF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20%</a:t>
          </a:r>
          <a:endParaRPr lang="en-US" sz="1100" dirty="0">
            <a:effectLst/>
            <a:latin typeface="Century Gothic" panose="020B0502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0.83415</cdr:x>
      <cdr:y>0.70049</cdr:y>
    </cdr:from>
    <cdr:to>
      <cdr:x>0.98136</cdr:x>
      <cdr:y>0.87224</cdr:y>
    </cdr:to>
    <cdr:sp macro="" textlink="">
      <cdr:nvSpPr>
        <cdr:cNvPr id="2" name="Text Box 493">
          <a:extLst xmlns:a="http://schemas.openxmlformats.org/drawingml/2006/main">
            <a:ext uri="{FF2B5EF4-FFF2-40B4-BE49-F238E27FC236}">
              <a16:creationId xmlns:a16="http://schemas.microsoft.com/office/drawing/2014/main" id="{AAF117A1-2A3E-47E3-A62B-AD9A4806062D}"/>
            </a:ext>
          </a:extLst>
        </cdr:cNvPr>
        <cdr:cNvSpPr txBox="1"/>
      </cdr:nvSpPr>
      <cdr:spPr>
        <a:xfrm xmlns:a="http://schemas.openxmlformats.org/drawingml/2006/main">
          <a:off x="7830440" y="2550362"/>
          <a:ext cx="1381901" cy="625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2000" b="1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sz="1100" dirty="0">
            <a:solidFill>
              <a:schemeClr val="accent2">
                <a:lumMod val="50000"/>
              </a:schemeClr>
            </a:solidFill>
            <a:effectLst/>
            <a:latin typeface="Century Gothic" panose="020B0502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0.67335</cdr:x>
      <cdr:y>0.76428</cdr:y>
    </cdr:from>
    <cdr:to>
      <cdr:x>0.82057</cdr:x>
      <cdr:y>0.93603</cdr:y>
    </cdr:to>
    <cdr:sp macro="" textlink="">
      <cdr:nvSpPr>
        <cdr:cNvPr id="3" name="Text Box 493">
          <a:extLst xmlns:a="http://schemas.openxmlformats.org/drawingml/2006/main">
            <a:ext uri="{FF2B5EF4-FFF2-40B4-BE49-F238E27FC236}">
              <a16:creationId xmlns:a16="http://schemas.microsoft.com/office/drawing/2014/main" id="{A3EDDF5D-297A-41E6-BFDC-0809880DDEC6}"/>
            </a:ext>
          </a:extLst>
        </cdr:cNvPr>
        <cdr:cNvSpPr txBox="1"/>
      </cdr:nvSpPr>
      <cdr:spPr>
        <a:xfrm xmlns:a="http://schemas.openxmlformats.org/drawingml/2006/main">
          <a:off x="6320963" y="2782624"/>
          <a:ext cx="1381911" cy="625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15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rgbClr val="FFFFFF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sz="2000" b="1" dirty="0">
              <a:solidFill>
                <a:srgbClr val="FFFFFF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en-US" sz="1100" dirty="0">
            <a:effectLst/>
            <a:latin typeface="Century Gothic" panose="020B050202020202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8B77-76A3-4171-B25C-F1BA8C720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City of Brookhaven</a:t>
            </a:r>
            <a:br>
              <a:rPr lang="en-US" dirty="0"/>
            </a:br>
            <a:r>
              <a:rPr lang="en-US" dirty="0"/>
              <a:t>ALCOHOL PERMIT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8DB699-1E01-4166-902E-2D62C99D2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 Brandon Gurley</a:t>
            </a:r>
          </a:p>
          <a:p>
            <a:r>
              <a:rPr lang="en-US" dirty="0"/>
              <a:t>July 25, 2017</a:t>
            </a:r>
          </a:p>
        </p:txBody>
      </p:sp>
    </p:spTree>
    <p:extLst>
      <p:ext uri="{BB962C8B-B14F-4D97-AF65-F5344CB8AC3E}">
        <p14:creationId xmlns:p14="http://schemas.microsoft.com/office/powerpoint/2010/main" val="110147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866507"/>
            <a:ext cx="9781563" cy="4165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Of the DUI incidents between 3AM and 4AM,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72% of the offenders</a:t>
            </a:r>
            <a:r>
              <a:rPr lang="en-US" sz="2800" dirty="0"/>
              <a:t> lived outside the City of Brookhaven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Dui Offenders’ residential addresses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E2D89C-560C-4E1A-A2CB-AA62CA75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915011"/>
              </p:ext>
            </p:extLst>
          </p:nvPr>
        </p:nvGraphicFramePr>
        <p:xfrm>
          <a:off x="2518812" y="3133116"/>
          <a:ext cx="7473600" cy="372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83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12" y="1975564"/>
            <a:ext cx="4983061" cy="4165522"/>
          </a:xfrm>
        </p:spPr>
        <p:txBody>
          <a:bodyPr/>
          <a:lstStyle/>
          <a:p>
            <a:r>
              <a:rPr lang="en-US" dirty="0"/>
              <a:t>Motor vehicle crash at Buford Hwy and Clairmont Road that occurred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3:45AM</a:t>
            </a:r>
          </a:p>
          <a:p>
            <a:r>
              <a:rPr lang="en-US" dirty="0"/>
              <a:t>Driver of vehicle was determined to be under the influence of alcohol and was subsequently arrested</a:t>
            </a:r>
          </a:p>
          <a:p>
            <a:r>
              <a:rPr lang="en-US" dirty="0"/>
              <a:t>Offender arrested for DUI stated he was coming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XS Lounge </a:t>
            </a:r>
            <a:r>
              <a:rPr lang="en-US" dirty="0"/>
              <a:t>(3337 Buford Hwy)</a:t>
            </a:r>
          </a:p>
          <a:p>
            <a:r>
              <a:rPr lang="en-US" dirty="0"/>
              <a:t>Offender had a home address in Smyrna, GA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Dui crash – November 6, 2016 at 3:45AM</a:t>
            </a:r>
          </a:p>
        </p:txBody>
      </p:sp>
      <p:pic>
        <p:nvPicPr>
          <p:cNvPr id="1026" name="Picture 2" descr="0ee48fc0-87ab-4a59-b568-4b5cb6b98d74@namprd06">
            <a:extLst>
              <a:ext uri="{FF2B5EF4-FFF2-40B4-BE49-F238E27FC236}">
                <a16:creationId xmlns:a16="http://schemas.microsoft.com/office/drawing/2014/main" id="{97D63851-A02C-4B16-94A0-227AA444A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1174" y="1677374"/>
            <a:ext cx="3719898" cy="4959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2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737" y="1941921"/>
            <a:ext cx="4160941" cy="4165522"/>
          </a:xfrm>
        </p:spPr>
        <p:txBody>
          <a:bodyPr>
            <a:normAutofit/>
          </a:bodyPr>
          <a:lstStyle/>
          <a:p>
            <a:r>
              <a:rPr lang="en-US" dirty="0"/>
              <a:t>Motor vehicle crash at Buford Hwy and Briarwood Road that occurred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5:00AM</a:t>
            </a:r>
          </a:p>
          <a:p>
            <a:r>
              <a:rPr lang="en-US" dirty="0"/>
              <a:t>Driver of vehicle fled the scene but was later apprehended and determined to be under the influence of alcohol</a:t>
            </a:r>
          </a:p>
          <a:p>
            <a:r>
              <a:rPr lang="en-US" dirty="0"/>
              <a:t>Offender was arrested for DUI and Hit and Run</a:t>
            </a:r>
          </a:p>
          <a:p>
            <a:r>
              <a:rPr lang="en-US" dirty="0"/>
              <a:t>Offender advised he had been 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Confeti’s</a:t>
            </a:r>
            <a:r>
              <a:rPr lang="en-US" dirty="0"/>
              <a:t> 3045 Buford Hwy </a:t>
            </a:r>
          </a:p>
          <a:p>
            <a:r>
              <a:rPr lang="en-US" dirty="0"/>
              <a:t>Offender had a home address in Marietta, GA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Dui crash – May 30, 2015 at 5:00AM</a:t>
            </a:r>
          </a:p>
        </p:txBody>
      </p:sp>
      <p:pic>
        <p:nvPicPr>
          <p:cNvPr id="2050" name="Picture 2" descr="2c8324cc-5d69-4f38-b927-b1634ad6cd27@namprd06">
            <a:extLst>
              <a:ext uri="{FF2B5EF4-FFF2-40B4-BE49-F238E27FC236}">
                <a16:creationId xmlns:a16="http://schemas.microsoft.com/office/drawing/2014/main" id="{CDE74381-7CE6-4A8B-9948-FAA435D2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568" y="2833558"/>
            <a:ext cx="3944243" cy="29581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40aeb52d-09ee-4a52-83df-044e29f72dfd@namprd06">
            <a:extLst>
              <a:ext uri="{FF2B5EF4-FFF2-40B4-BE49-F238E27FC236}">
                <a16:creationId xmlns:a16="http://schemas.microsoft.com/office/drawing/2014/main" id="{A4DE0936-95D5-4B16-A1D1-38FAF002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96148" y="2301217"/>
            <a:ext cx="4188885" cy="31416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1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0F5CF-2C9C-4878-9ABB-F786471A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11" y="342523"/>
            <a:ext cx="9700182" cy="1188720"/>
          </a:xfrm>
        </p:spPr>
        <p:txBody>
          <a:bodyPr/>
          <a:lstStyle/>
          <a:p>
            <a:r>
              <a:rPr lang="en-US" dirty="0"/>
              <a:t>Dui crash – December 7, 2016 at 2:39am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A4594F-AC22-40CF-A101-9E0191B98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500" y="1923069"/>
            <a:ext cx="4308048" cy="4581426"/>
          </a:xfrm>
        </p:spPr>
        <p:txBody>
          <a:bodyPr>
            <a:normAutofit/>
          </a:bodyPr>
          <a:lstStyle/>
          <a:p>
            <a:r>
              <a:rPr lang="en-US" dirty="0"/>
              <a:t>Vehicle crash involving a Maserati sports car that had driven into the front of the house on North Druid Hills Road following a chase with GSP </a:t>
            </a:r>
          </a:p>
          <a:p>
            <a:r>
              <a:rPr lang="en-US" dirty="0"/>
              <a:t>The driver of the vehicle died as a result of the crash</a:t>
            </a:r>
          </a:p>
          <a:p>
            <a:r>
              <a:rPr lang="en-US" dirty="0"/>
              <a:t>It was determined that the driver was under the influence of alcohol</a:t>
            </a:r>
          </a:p>
          <a:p>
            <a:r>
              <a:rPr lang="en-US" dirty="0"/>
              <a:t>Driver had a home address in Duluth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0548EF-BEC9-4916-8B08-2C2A0A3F77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133" y="3459638"/>
            <a:ext cx="4781305" cy="31344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2725A4-4D01-4F80-8523-6DB4BDAE0A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6" y="1696621"/>
            <a:ext cx="4364779" cy="290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5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0F5CF-2C9C-4878-9ABB-F786471A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11" y="342523"/>
            <a:ext cx="9700182" cy="1188720"/>
          </a:xfrm>
        </p:spPr>
        <p:txBody>
          <a:bodyPr/>
          <a:lstStyle/>
          <a:p>
            <a:r>
              <a:rPr lang="en-US" dirty="0"/>
              <a:t>Aggravated Assault at Medusa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A4594F-AC22-40CF-A101-9E0191B98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669" y="1853882"/>
            <a:ext cx="6489924" cy="2372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Aggravated assault that occurred at Medusa (3375 Buford Hwy) on 5/13/2017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3AM</a:t>
            </a:r>
          </a:p>
          <a:p>
            <a:r>
              <a:rPr lang="en-US" dirty="0"/>
              <a:t>Altercation led to more than 30 shots being fired</a:t>
            </a:r>
          </a:p>
          <a:p>
            <a:pPr lvl="1"/>
            <a:r>
              <a:rPr lang="en-US" dirty="0"/>
              <a:t>Occurred in the parking lot between multiple patrons of the club</a:t>
            </a:r>
          </a:p>
          <a:p>
            <a:pPr lvl="1"/>
            <a:r>
              <a:rPr lang="en-US" dirty="0"/>
              <a:t>Three individuals injured as a result of the shooting; one of which was shot in the head</a:t>
            </a:r>
          </a:p>
          <a:p>
            <a:pPr lvl="1"/>
            <a:r>
              <a:rPr lang="en-US" dirty="0"/>
              <a:t>Several vehicles in the parking lot were struck by gunfire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7A3EB-123C-41E2-A114-4503CB5DDA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794" y="4777986"/>
            <a:ext cx="3321357" cy="2094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5FAE88-CB09-45DA-A034-B84E8BCDE9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92801"/>
            <a:ext cx="2362794" cy="2065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3CAE45-0173-4EAB-BA71-4F6E156A2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773" y="1698537"/>
            <a:ext cx="4596487" cy="3064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333DB9-9800-492A-9144-DE606426FF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50" y="4777986"/>
            <a:ext cx="3363956" cy="2080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F84760-EC35-4FA0-B658-A86FA6557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06" y="4792801"/>
            <a:ext cx="3120484" cy="208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00F5CF-2C9C-4878-9ABB-F786471A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11" y="342523"/>
            <a:ext cx="9700182" cy="1188720"/>
          </a:xfrm>
        </p:spPr>
        <p:txBody>
          <a:bodyPr/>
          <a:lstStyle/>
          <a:p>
            <a:r>
              <a:rPr lang="en-US" dirty="0"/>
              <a:t>Aggravated Assault at rush lounge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A4594F-AC22-40CF-A101-9E0191B98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622" y="1769991"/>
            <a:ext cx="10226180" cy="4572085"/>
          </a:xfrm>
        </p:spPr>
        <p:txBody>
          <a:bodyPr>
            <a:normAutofit/>
          </a:bodyPr>
          <a:lstStyle/>
          <a:p>
            <a:r>
              <a:rPr lang="en-US" dirty="0"/>
              <a:t>Conflict started inside of club, but physical altercation took place in the parking lot of Rush Lounge between the victim and two suspects</a:t>
            </a:r>
          </a:p>
          <a:p>
            <a:pPr lvl="1"/>
            <a:r>
              <a:rPr lang="en-US" dirty="0"/>
              <a:t>Stabbing took place as the club was closing on 7/6/16 at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3:15 AM</a:t>
            </a:r>
          </a:p>
          <a:p>
            <a:pPr lvl="1"/>
            <a:r>
              <a:rPr lang="en-US" dirty="0"/>
              <a:t>One suspect began cutting the victim in the head and hand</a:t>
            </a:r>
          </a:p>
          <a:p>
            <a:pPr lvl="1"/>
            <a:r>
              <a:rPr lang="en-US" dirty="0"/>
              <a:t>Victim was transported to hospital due to injuries</a:t>
            </a:r>
          </a:p>
          <a:p>
            <a:r>
              <a:rPr lang="en-US" dirty="0"/>
              <a:t>Victim was stabbed in the parking lot at Rush Lounge and then drove to the car wash across the street where police responded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Incident would have been attributed to Rush Lounge but did not count towards statistics due to report being taken at alternate location</a:t>
            </a:r>
          </a:p>
          <a:p>
            <a:r>
              <a:rPr lang="en-US" dirty="0">
                <a:solidFill>
                  <a:schemeClr val="tx1"/>
                </a:solidFill>
              </a:rPr>
              <a:t>Two suspects involved in the stabbing were arrested and charged with Aggravated Assault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64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7CF7E6-F3D8-4681-8205-24A3CEB3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566" y="1661836"/>
            <a:ext cx="4270248" cy="503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stabbing at McDonald's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A4594F-AC22-40CF-A101-9E0191B98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566" y="2397908"/>
            <a:ext cx="4702859" cy="2967733"/>
          </a:xfrm>
        </p:spPr>
        <p:txBody>
          <a:bodyPr>
            <a:noAutofit/>
          </a:bodyPr>
          <a:lstStyle/>
          <a:p>
            <a:r>
              <a:rPr lang="en-US" dirty="0"/>
              <a:t>Aggravated assault that occurred at McDonald’s (2210 N Druid Hills Rd) on 5/21/2017 at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2:30 AM</a:t>
            </a:r>
          </a:p>
          <a:p>
            <a:r>
              <a:rPr lang="en-US" dirty="0"/>
              <a:t>Altercation ensued between two individuals which resulted in one of the individuals stabbing the victim multiple times in the McDonald’s parking lot after leaving a club</a:t>
            </a:r>
          </a:p>
          <a:p>
            <a:r>
              <a:rPr lang="en-US" dirty="0"/>
              <a:t>Suspect was arrested for aggravated assault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9694A-4D83-4493-BCA9-9A8F7C06B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5960" y="2396037"/>
            <a:ext cx="4312892" cy="2596776"/>
          </a:xfrm>
        </p:spPr>
        <p:txBody>
          <a:bodyPr>
            <a:normAutofit/>
          </a:bodyPr>
          <a:lstStyle/>
          <a:p>
            <a:r>
              <a:rPr lang="en-US" dirty="0"/>
              <a:t>Altercation took place at Waffle House on Buford Hwy on 2/27/2017 at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4:20 AM</a:t>
            </a:r>
          </a:p>
          <a:p>
            <a:r>
              <a:rPr lang="en-US" dirty="0"/>
              <a:t>Victim had a verbal argument with a group of individuals and the suspect fired one round from a handgun, striking the victim’s vehicle</a:t>
            </a:r>
          </a:p>
          <a:p>
            <a:r>
              <a:rPr lang="en-US" dirty="0"/>
              <a:t>All parties involved had just left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Rush Lounge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5414DE-335F-43A6-8561-7763592FD5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4032" y="1687162"/>
            <a:ext cx="3856748" cy="453672"/>
          </a:xfrm>
        </p:spPr>
        <p:txBody>
          <a:bodyPr>
            <a:normAutofit/>
          </a:bodyPr>
          <a:lstStyle/>
          <a:p>
            <a:r>
              <a:rPr lang="en-US" dirty="0"/>
              <a:t>shooting AT WAFFLE HOUSE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00F5CF-2C9C-4878-9ABB-F786471A8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46" y="243239"/>
            <a:ext cx="10276514" cy="1188720"/>
          </a:xfrm>
        </p:spPr>
        <p:txBody>
          <a:bodyPr/>
          <a:lstStyle/>
          <a:p>
            <a:r>
              <a:rPr lang="en-US" dirty="0"/>
              <a:t>Aggravated assaults after leaving clubs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EC700-36CC-4162-8A63-82B5E086D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979" y="5490387"/>
            <a:ext cx="2564553" cy="13967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8C19B9-9272-4E91-809D-35DD813D5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39" y="5490386"/>
            <a:ext cx="2412870" cy="1396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534A1-9CF1-41BC-8546-5F847954C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510" y="5469512"/>
            <a:ext cx="2671416" cy="1396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66456D-9096-4CCA-A947-CF6843175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765" y="5461228"/>
            <a:ext cx="2636058" cy="137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1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0E62-628E-4B42-83FE-9A49DB00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03633"/>
            <a:ext cx="9781563" cy="48236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69% of all incidents reported</a:t>
            </a:r>
            <a:r>
              <a:rPr lang="en-US" dirty="0"/>
              <a:t> at establishments serving alcohol occurred between 12AM – 6AM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60% of all calls for service </a:t>
            </a:r>
            <a:r>
              <a:rPr lang="en-US" dirty="0"/>
              <a:t>at establishments serving alcohol occurred between 12AM – 6AM 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65% of all DUIs </a:t>
            </a:r>
            <a:r>
              <a:rPr lang="en-US" dirty="0"/>
              <a:t>for the City of Brookhaven occurred between 12AM – 6AM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 24 hour day, the following statistics can be attributed to </a:t>
            </a:r>
            <a:r>
              <a:rPr lang="en-US" b="1" dirty="0"/>
              <a:t>a single hour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(3AM – 4AM)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 locations with alcohol permits,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22% of all calls for service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At locations with alcohol permits,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22% of all incidents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20% of all DUI </a:t>
            </a:r>
            <a:r>
              <a:rPr lang="en-US" dirty="0">
                <a:solidFill>
                  <a:schemeClr val="tx1"/>
                </a:solidFill>
              </a:rPr>
              <a:t>arrests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occur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72% of these offenders lived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outside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the City of Brookhaven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This analysis demonstrates that requested police presence increases dramatically the longer each alcohol serving establishment remains open and spikes between 2AM and 4AM.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44BDE7-8C89-454D-A2C6-D8F12EF0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CONCLUSIONS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38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76291"/>
            <a:ext cx="9781563" cy="1268339"/>
          </a:xfrm>
        </p:spPr>
        <p:txBody>
          <a:bodyPr/>
          <a:lstStyle/>
          <a:p>
            <a:r>
              <a:rPr lang="en-US" dirty="0"/>
              <a:t>Alcohol permit ANALYSIS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07-EDB9-4A28-B575-8FA6E9B0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715171"/>
            <a:ext cx="9781563" cy="4581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As a follow-up to the initial analysis, updated calls for service and reported incidents were pulled to include 2017 YTD.</a:t>
            </a: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Top 10 locations </a:t>
            </a:r>
            <a:r>
              <a:rPr lang="en-US" dirty="0">
                <a:solidFill>
                  <a:schemeClr val="tx1"/>
                </a:solidFill>
              </a:rPr>
              <a:t>previously identified were pulled a secondary time to </a:t>
            </a:r>
            <a:r>
              <a:rPr lang="en-US" dirty="0"/>
              <a:t>determine timeframe for majority of incidents and calls for service for each respective location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Calls for Service (CFS)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Disorderly Person, Noise Complaint, Person Drunk, Discharging Firearms, Accident, Information for Officer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Incidents Reported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Aggravated Assault, Robbery,  Entering Auto, MVT, Possession of Controlled Substance</a:t>
            </a:r>
          </a:p>
          <a:p>
            <a:r>
              <a:rPr lang="en-US" dirty="0"/>
              <a:t>Timeframe for secondary analysis: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May 16, 2017 to July 23, 2017</a:t>
            </a:r>
          </a:p>
        </p:txBody>
      </p:sp>
    </p:spTree>
    <p:extLst>
      <p:ext uri="{BB962C8B-B14F-4D97-AF65-F5344CB8AC3E}">
        <p14:creationId xmlns:p14="http://schemas.microsoft.com/office/powerpoint/2010/main" val="3675580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BUSINESSES WITH ALCOHOL PERMITS</a:t>
            </a:r>
            <a:br>
              <a:rPr lang="en-US" dirty="0"/>
            </a:br>
            <a:r>
              <a:rPr lang="en-US" dirty="0"/>
              <a:t>timeframe for REPORTED incidents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There were 46 reported incidents between 05/16/2017 and 07/23/2017 at the top ten businesses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61% of those incidents </a:t>
            </a:r>
            <a:r>
              <a:rPr lang="en-US" dirty="0"/>
              <a:t>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12AM and 6AM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043429"/>
              </p:ext>
            </p:extLst>
          </p:nvPr>
        </p:nvGraphicFramePr>
        <p:xfrm>
          <a:off x="1451298" y="2951817"/>
          <a:ext cx="9706060" cy="39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AAF117A1-2A3E-47E3-A62B-AD9A4806062D}"/>
              </a:ext>
            </a:extLst>
          </p:cNvPr>
          <p:cNvSpPr txBox="1"/>
          <p:nvPr/>
        </p:nvSpPr>
        <p:spPr>
          <a:xfrm>
            <a:off x="2329391" y="405480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5E5374E7-794A-4083-97AD-ABC9DDFE35AC}"/>
              </a:ext>
            </a:extLst>
          </p:cNvPr>
          <p:cNvSpPr txBox="1"/>
          <p:nvPr/>
        </p:nvSpPr>
        <p:spPr>
          <a:xfrm>
            <a:off x="9145766" y="522390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54C41B3D-08D6-4F21-B959-284690D9BB55}"/>
              </a:ext>
            </a:extLst>
          </p:cNvPr>
          <p:cNvSpPr txBox="1"/>
          <p:nvPr/>
        </p:nvSpPr>
        <p:spPr>
          <a:xfrm>
            <a:off x="6937758" y="522390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F0B75533-7606-4313-A5A6-EB5EEF02B42B}"/>
              </a:ext>
            </a:extLst>
          </p:cNvPr>
          <p:cNvSpPr txBox="1"/>
          <p:nvPr/>
        </p:nvSpPr>
        <p:spPr>
          <a:xfrm>
            <a:off x="4599437" y="5525741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1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76291"/>
            <a:ext cx="9781563" cy="1268339"/>
          </a:xfrm>
        </p:spPr>
        <p:txBody>
          <a:bodyPr/>
          <a:lstStyle/>
          <a:p>
            <a:r>
              <a:rPr lang="en-US" dirty="0"/>
              <a:t>Alcohol permit Analysis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2707-EDB9-4A28-B575-8FA6E9B0E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715171"/>
            <a:ext cx="9781563" cy="45819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purpose of this analysis was to determine if a correlation existed between an increase in requested police presence and businesses with alcohol permits.</a:t>
            </a:r>
          </a:p>
          <a:p>
            <a:pPr marL="0" indent="0" algn="ctr">
              <a:buNone/>
            </a:pPr>
            <a:endParaRPr lang="en-US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Analysis conducted to identify top ten businesses in the City of Brookhaven with alcohol permits based on highest frequency of: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Calls for Service (CFS)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Disorderly Person, Noise Complaint, Person Drunk, Discharging Firearms, Accident, Information for Officer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Incidents Reported</a:t>
            </a:r>
          </a:p>
          <a:p>
            <a:pPr lvl="2"/>
            <a:r>
              <a:rPr lang="en-US" i="1" dirty="0">
                <a:solidFill>
                  <a:schemeClr val="tx1"/>
                </a:solidFill>
              </a:rPr>
              <a:t>Aggravated Assault, Robbery,  Entering Auto, MVT, Possession of Controlled Substance</a:t>
            </a:r>
          </a:p>
          <a:p>
            <a:r>
              <a:rPr lang="en-US" dirty="0"/>
              <a:t>Timeframe for analysis: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January 1, 2016 – May 15, 2017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73 businesses </a:t>
            </a:r>
            <a:r>
              <a:rPr lang="en-US" dirty="0"/>
              <a:t>identified as having active alcohol permits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Top 10 locations </a:t>
            </a:r>
            <a:r>
              <a:rPr lang="en-US" dirty="0"/>
              <a:t>were identified based on highest amount of requested police presence and analysis was conducted to determine timeframe for majority of incidents and calls for service for each location</a:t>
            </a:r>
          </a:p>
        </p:txBody>
      </p:sp>
    </p:spTree>
    <p:extLst>
      <p:ext uri="{BB962C8B-B14F-4D97-AF65-F5344CB8AC3E}">
        <p14:creationId xmlns:p14="http://schemas.microsoft.com/office/powerpoint/2010/main" val="161031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BUSINESSES WITH ALCOHOL PERMITS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12AM – 6AM hour breakdown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12AM - 6AM represented 61% of all reported incidents</a:t>
            </a:r>
          </a:p>
          <a:p>
            <a:r>
              <a:rPr lang="en-US" dirty="0">
                <a:solidFill>
                  <a:schemeClr val="tx1"/>
                </a:solidFill>
              </a:rPr>
              <a:t>In a 24 hour period,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34% of the incidents </a:t>
            </a:r>
            <a:r>
              <a:rPr lang="en-US" dirty="0"/>
              <a:t>occurred between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2AM – 4AM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035358"/>
              </p:ext>
            </p:extLst>
          </p:nvPr>
        </p:nvGraphicFramePr>
        <p:xfrm>
          <a:off x="1661020" y="3124900"/>
          <a:ext cx="9387279" cy="364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4CC96DBE-63B0-41E0-82EC-76E87D6C4BC3}"/>
              </a:ext>
            </a:extLst>
          </p:cNvPr>
          <p:cNvSpPr txBox="1"/>
          <p:nvPr/>
        </p:nvSpPr>
        <p:spPr>
          <a:xfrm>
            <a:off x="2028318" y="4319999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A3EDDF5D-297A-41E6-BFDC-0809880DDEC6}"/>
              </a:ext>
            </a:extLst>
          </p:cNvPr>
          <p:cNvSpPr txBox="1"/>
          <p:nvPr/>
        </p:nvSpPr>
        <p:spPr>
          <a:xfrm>
            <a:off x="6541349" y="432000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CAE2E8E-3C8E-46E7-9574-CC5F73F46081}"/>
              </a:ext>
            </a:extLst>
          </p:cNvPr>
          <p:cNvSpPr txBox="1"/>
          <p:nvPr/>
        </p:nvSpPr>
        <p:spPr>
          <a:xfrm>
            <a:off x="5050379" y="4319999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9FC05E25-131F-4E90-A5DC-669A5EF7EA62}"/>
              </a:ext>
            </a:extLst>
          </p:cNvPr>
          <p:cNvSpPr txBox="1"/>
          <p:nvPr/>
        </p:nvSpPr>
        <p:spPr>
          <a:xfrm>
            <a:off x="3559409" y="5675262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8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188131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BUSINESSES WITH ALCOHOL PERMITS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br>
              <a:rPr lang="en-US" dirty="0"/>
            </a:br>
            <a:r>
              <a:rPr lang="en-US" dirty="0"/>
              <a:t>timeframe for calls for service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Of the 89 calls for service received at the top ten alcohol serving businesses, 55 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12AM and 6AM</a:t>
            </a:r>
            <a:r>
              <a:rPr lang="en-US" dirty="0"/>
              <a:t>, representing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62% of the total calls for service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892378"/>
              </p:ext>
            </p:extLst>
          </p:nvPr>
        </p:nvGraphicFramePr>
        <p:xfrm>
          <a:off x="1551964" y="2885813"/>
          <a:ext cx="9496336" cy="377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43E36137-5C14-44F1-8867-240B63E52C7D}"/>
              </a:ext>
            </a:extLst>
          </p:cNvPr>
          <p:cNvSpPr txBox="1"/>
          <p:nvPr/>
        </p:nvSpPr>
        <p:spPr>
          <a:xfrm>
            <a:off x="2413403" y="374202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62%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A603CB0B-E106-447B-8D2C-47649DD002B1}"/>
              </a:ext>
            </a:extLst>
          </p:cNvPr>
          <p:cNvSpPr txBox="1"/>
          <p:nvPr/>
        </p:nvSpPr>
        <p:spPr>
          <a:xfrm>
            <a:off x="9090782" y="555208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0394F823-EAD5-4EB3-850D-456FB2137802}"/>
              </a:ext>
            </a:extLst>
          </p:cNvPr>
          <p:cNvSpPr txBox="1"/>
          <p:nvPr/>
        </p:nvSpPr>
        <p:spPr>
          <a:xfrm>
            <a:off x="6860600" y="5864739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035E418-9C61-491D-ADB9-7929EF25A8F5}"/>
              </a:ext>
            </a:extLst>
          </p:cNvPr>
          <p:cNvSpPr txBox="1"/>
          <p:nvPr/>
        </p:nvSpPr>
        <p:spPr>
          <a:xfrm>
            <a:off x="4630418" y="5933241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77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BUSINESSES WITH ALCOHOL PERMITS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12AM – 6AM hour breakdown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12AM - 6AM represented 62% of all calls for service</a:t>
            </a:r>
          </a:p>
          <a:p>
            <a:r>
              <a:rPr lang="en-US" dirty="0">
                <a:solidFill>
                  <a:schemeClr val="tx1"/>
                </a:solidFill>
              </a:rPr>
              <a:t>In a 24 hour period,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36% of calls </a:t>
            </a:r>
            <a:r>
              <a:rPr lang="en-US" dirty="0"/>
              <a:t>within this timeframe</a:t>
            </a:r>
            <a:r>
              <a:rPr lang="en-US" dirty="0">
                <a:solidFill>
                  <a:schemeClr val="tx1"/>
                </a:solidFill>
              </a:rPr>
              <a:t> 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2AM - 4AM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4C86E6-0945-4C65-B7DA-F3C2A2DEE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93876"/>
              </p:ext>
            </p:extLst>
          </p:nvPr>
        </p:nvGraphicFramePr>
        <p:xfrm>
          <a:off x="1266737" y="2835480"/>
          <a:ext cx="9890622" cy="392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93">
            <a:extLst>
              <a:ext uri="{FF2B5EF4-FFF2-40B4-BE49-F238E27FC236}">
                <a16:creationId xmlns:a16="http://schemas.microsoft.com/office/drawing/2014/main" id="{D61EF15F-99DB-4417-8AB8-D5BA654BC5A0}"/>
              </a:ext>
            </a:extLst>
          </p:cNvPr>
          <p:cNvSpPr txBox="1"/>
          <p:nvPr/>
        </p:nvSpPr>
        <p:spPr>
          <a:xfrm>
            <a:off x="1803141" y="4657521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C74D4839-A455-4483-B92A-124D40D88CD8}"/>
              </a:ext>
            </a:extLst>
          </p:cNvPr>
          <p:cNvSpPr txBox="1"/>
          <p:nvPr/>
        </p:nvSpPr>
        <p:spPr>
          <a:xfrm>
            <a:off x="8037140" y="598086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E1BC212D-487F-4BF9-A7D0-D97CEEE4533B}"/>
              </a:ext>
            </a:extLst>
          </p:cNvPr>
          <p:cNvSpPr txBox="1"/>
          <p:nvPr/>
        </p:nvSpPr>
        <p:spPr>
          <a:xfrm>
            <a:off x="6460111" y="394295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A049B747-7125-4E6D-ACC0-122469CAB0B7}"/>
              </a:ext>
            </a:extLst>
          </p:cNvPr>
          <p:cNvSpPr txBox="1"/>
          <p:nvPr/>
        </p:nvSpPr>
        <p:spPr>
          <a:xfrm>
            <a:off x="4909875" y="425560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3">
            <a:extLst>
              <a:ext uri="{FF2B5EF4-FFF2-40B4-BE49-F238E27FC236}">
                <a16:creationId xmlns:a16="http://schemas.microsoft.com/office/drawing/2014/main" id="{6905B428-809E-4ACC-B5FF-BB7CF499E27B}"/>
              </a:ext>
            </a:extLst>
          </p:cNvPr>
          <p:cNvSpPr txBox="1"/>
          <p:nvPr/>
        </p:nvSpPr>
        <p:spPr>
          <a:xfrm>
            <a:off x="3273580" y="522390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6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648566"/>
            <a:ext cx="9781563" cy="4383464"/>
          </a:xfrm>
        </p:spPr>
        <p:txBody>
          <a:bodyPr/>
          <a:lstStyle/>
          <a:p>
            <a:r>
              <a:rPr lang="en-US" dirty="0"/>
              <a:t>Between 05/16/2017 and 07/23/2017, there were 15 DUI incident reports within the City of Brookhaven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60% of the total DUI incidents </a:t>
            </a:r>
            <a:r>
              <a:rPr lang="en-US" dirty="0"/>
              <a:t>occurred between 12AM and 6AM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City of Brookhaven Dui incidents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F67191-DE24-425C-92A7-1E63131E7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142311"/>
              </p:ext>
            </p:extLst>
          </p:nvPr>
        </p:nvGraphicFramePr>
        <p:xfrm>
          <a:off x="1644242" y="3238149"/>
          <a:ext cx="9311778" cy="349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93">
            <a:extLst>
              <a:ext uri="{FF2B5EF4-FFF2-40B4-BE49-F238E27FC236}">
                <a16:creationId xmlns:a16="http://schemas.microsoft.com/office/drawing/2014/main" id="{F4E66076-4220-444D-992A-30987BE2AFB3}"/>
              </a:ext>
            </a:extLst>
          </p:cNvPr>
          <p:cNvSpPr txBox="1"/>
          <p:nvPr/>
        </p:nvSpPr>
        <p:spPr>
          <a:xfrm>
            <a:off x="2458894" y="435984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3">
            <a:extLst>
              <a:ext uri="{FF2B5EF4-FFF2-40B4-BE49-F238E27FC236}">
                <a16:creationId xmlns:a16="http://schemas.microsoft.com/office/drawing/2014/main" id="{5EE9EA08-61E9-447E-ADA1-C586C561B846}"/>
              </a:ext>
            </a:extLst>
          </p:cNvPr>
          <p:cNvSpPr txBox="1"/>
          <p:nvPr/>
        </p:nvSpPr>
        <p:spPr>
          <a:xfrm>
            <a:off x="6845327" y="571937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0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677798"/>
            <a:ext cx="9781563" cy="4354232"/>
          </a:xfrm>
        </p:spPr>
        <p:txBody>
          <a:bodyPr>
            <a:normAutofit/>
          </a:bodyPr>
          <a:lstStyle/>
          <a:p>
            <a:r>
              <a:rPr lang="en-US" sz="2000" dirty="0"/>
              <a:t>12AM - 6AM represented 60% of all DUI incidents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 a 24 hour period,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33% of DUI incidents </a:t>
            </a:r>
            <a:r>
              <a:rPr lang="en-US" sz="2000" dirty="0">
                <a:solidFill>
                  <a:schemeClr val="tx1"/>
                </a:solidFill>
              </a:rPr>
              <a:t>occurred between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2AM - 4AM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Dui incident BREAKDOWN - 12AM – 6AM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88EAE8-9B67-4A71-852C-4495972FD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722419"/>
              </p:ext>
            </p:extLst>
          </p:nvPr>
        </p:nvGraphicFramePr>
        <p:xfrm>
          <a:off x="1379986" y="2684477"/>
          <a:ext cx="9555060" cy="39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93">
            <a:extLst>
              <a:ext uri="{FF2B5EF4-FFF2-40B4-BE49-F238E27FC236}">
                <a16:creationId xmlns:a16="http://schemas.microsoft.com/office/drawing/2014/main" id="{0A23A8D4-4D0D-4585-9644-356DC7A9AA90}"/>
              </a:ext>
            </a:extLst>
          </p:cNvPr>
          <p:cNvSpPr txBox="1"/>
          <p:nvPr/>
        </p:nvSpPr>
        <p:spPr>
          <a:xfrm>
            <a:off x="3368534" y="477594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6A40C7F-84FF-435F-8C9E-B9716ADC6707}"/>
              </a:ext>
            </a:extLst>
          </p:cNvPr>
          <p:cNvSpPr txBox="1"/>
          <p:nvPr/>
        </p:nvSpPr>
        <p:spPr>
          <a:xfrm>
            <a:off x="4861987" y="394543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B0185933-0089-4215-A5A9-76D27A24A10A}"/>
              </a:ext>
            </a:extLst>
          </p:cNvPr>
          <p:cNvSpPr txBox="1"/>
          <p:nvPr/>
        </p:nvSpPr>
        <p:spPr>
          <a:xfrm>
            <a:off x="6397524" y="477594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3">
            <a:extLst>
              <a:ext uri="{FF2B5EF4-FFF2-40B4-BE49-F238E27FC236}">
                <a16:creationId xmlns:a16="http://schemas.microsoft.com/office/drawing/2014/main" id="{C1211EFC-F670-47CF-BD2E-C52D0C552A5B}"/>
              </a:ext>
            </a:extLst>
          </p:cNvPr>
          <p:cNvSpPr txBox="1"/>
          <p:nvPr/>
        </p:nvSpPr>
        <p:spPr>
          <a:xfrm>
            <a:off x="7892687" y="477594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8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2239040"/>
            <a:ext cx="9781563" cy="4165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Of the DUI incidents between 2AM and 4AM,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100% of the offenders</a:t>
            </a:r>
            <a:r>
              <a:rPr lang="en-US" sz="3600" dirty="0"/>
              <a:t> lived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outside</a:t>
            </a:r>
            <a:r>
              <a:rPr lang="en-US" sz="3600" dirty="0"/>
              <a:t> the City of Brookhaven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Dui Offenders’ residential addresses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7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866507"/>
            <a:ext cx="9781563" cy="416552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On 7/11/2017, BPD officer initiated a traffic stop on a white Mercedes </a:t>
            </a:r>
          </a:p>
          <a:p>
            <a:r>
              <a:rPr lang="en-US" sz="2600" dirty="0"/>
              <a:t>After speaking with the driver, a probable cause search of the vehicle was conducted and the following items were located:</a:t>
            </a:r>
          </a:p>
          <a:p>
            <a:pPr lvl="1"/>
            <a:r>
              <a:rPr lang="en-US" sz="2400" dirty="0"/>
              <a:t>“Gummy Legos” that tested positive for THC</a:t>
            </a:r>
          </a:p>
          <a:p>
            <a:pPr lvl="1"/>
            <a:r>
              <a:rPr lang="en-US" sz="2400" dirty="0"/>
              <a:t>A .40 Cal handgun and .300 blackout rifle</a:t>
            </a:r>
          </a:p>
          <a:p>
            <a:pPr lvl="1"/>
            <a:r>
              <a:rPr lang="en-US" sz="2400" dirty="0"/>
              <a:t>Stack of cash in the center console</a:t>
            </a:r>
          </a:p>
          <a:p>
            <a:r>
              <a:rPr lang="en-US" sz="2800" dirty="0"/>
              <a:t>Vehicle was determined to be stolen</a:t>
            </a:r>
          </a:p>
          <a:p>
            <a:r>
              <a:rPr lang="en-US" sz="2600" dirty="0"/>
              <a:t>Individual arrested identified himself as an associate of 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Medusa</a:t>
            </a:r>
          </a:p>
          <a:p>
            <a:endParaRPr lang="en-US" sz="2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17-004383: Theft by receiving stolen vehicle, Marijuana (With Intent), Weapons Violation</a:t>
            </a:r>
          </a:p>
        </p:txBody>
      </p:sp>
    </p:spTree>
    <p:extLst>
      <p:ext uri="{BB962C8B-B14F-4D97-AF65-F5344CB8AC3E}">
        <p14:creationId xmlns:p14="http://schemas.microsoft.com/office/powerpoint/2010/main" val="1563496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866507"/>
            <a:ext cx="9781563" cy="4165522"/>
          </a:xfrm>
        </p:spPr>
        <p:txBody>
          <a:bodyPr>
            <a:normAutofit/>
          </a:bodyPr>
          <a:lstStyle/>
          <a:p>
            <a:r>
              <a:rPr lang="en-US" sz="2600" dirty="0"/>
              <a:t>On 7/15/17, BPD officer initiated a traffic stop on a Chevrolet Tahoe</a:t>
            </a:r>
          </a:p>
          <a:p>
            <a:r>
              <a:rPr lang="en-US" sz="2600" dirty="0"/>
              <a:t>Search of the vehicle revealed drugs, over $1000 in cash, and a firearm</a:t>
            </a:r>
          </a:p>
          <a:p>
            <a:r>
              <a:rPr lang="en-US" sz="2600" dirty="0"/>
              <a:t>Subject was on probation for trafficking narcotics</a:t>
            </a:r>
          </a:p>
          <a:p>
            <a:r>
              <a:rPr lang="en-US" sz="2600" dirty="0"/>
              <a:t>Offender identified himself as head of security for </a:t>
            </a:r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Medusa</a:t>
            </a:r>
            <a:r>
              <a:rPr lang="en-US" sz="2600" dirty="0"/>
              <a:t> and stated he was on his way to Medusa at the time of the stop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17-004514: Possession of a firearm by a felon, possession of controlled substance</a:t>
            </a:r>
          </a:p>
        </p:txBody>
      </p:sp>
    </p:spTree>
    <p:extLst>
      <p:ext uri="{BB962C8B-B14F-4D97-AF65-F5344CB8AC3E}">
        <p14:creationId xmlns:p14="http://schemas.microsoft.com/office/powerpoint/2010/main" val="4040482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BUSINESSES WITH ALCOHOL PERMITS</a:t>
            </a:r>
            <a:br>
              <a:rPr lang="en-US" dirty="0"/>
            </a:br>
            <a:r>
              <a:rPr lang="en-US" dirty="0"/>
              <a:t>timeframe for REPORTED incidents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combined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There were 337 reported incidents between 01/16/2016 and 07/23/2017 at the top ten businesses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68% of those incidents </a:t>
            </a:r>
            <a:r>
              <a:rPr lang="en-US" dirty="0"/>
              <a:t>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12AM and 6AM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434581"/>
              </p:ext>
            </p:extLst>
          </p:nvPr>
        </p:nvGraphicFramePr>
        <p:xfrm>
          <a:off x="1451298" y="2951817"/>
          <a:ext cx="9706060" cy="39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AAF117A1-2A3E-47E3-A62B-AD9A4806062D}"/>
              </a:ext>
            </a:extLst>
          </p:cNvPr>
          <p:cNvSpPr txBox="1"/>
          <p:nvPr/>
        </p:nvSpPr>
        <p:spPr>
          <a:xfrm>
            <a:off x="2329391" y="405480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5E5374E7-794A-4083-97AD-ABC9DDFE35AC}"/>
              </a:ext>
            </a:extLst>
          </p:cNvPr>
          <p:cNvSpPr txBox="1"/>
          <p:nvPr/>
        </p:nvSpPr>
        <p:spPr>
          <a:xfrm>
            <a:off x="9145765" y="5282631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54C41B3D-08D6-4F21-B959-284690D9BB55}"/>
              </a:ext>
            </a:extLst>
          </p:cNvPr>
          <p:cNvSpPr txBox="1"/>
          <p:nvPr/>
        </p:nvSpPr>
        <p:spPr>
          <a:xfrm>
            <a:off x="6872601" y="5408192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F0B75533-7606-4313-A5A6-EB5EEF02B42B}"/>
              </a:ext>
            </a:extLst>
          </p:cNvPr>
          <p:cNvSpPr txBox="1"/>
          <p:nvPr/>
        </p:nvSpPr>
        <p:spPr>
          <a:xfrm>
            <a:off x="4613914" y="568659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4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BUSINESSES WITH ALCOHOL PERMITS –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combined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/>
              <a:t>12AM – 6AM hour breakdown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12AM - 6AM represented 68% of all reported incidents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38% of ALL incidents </a:t>
            </a:r>
            <a:r>
              <a:rPr lang="en-US" dirty="0">
                <a:solidFill>
                  <a:schemeClr val="tx1"/>
                </a:solidFill>
              </a:rPr>
              <a:t>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2AM – 4AM </a:t>
            </a:r>
            <a:r>
              <a:rPr lang="en-US" dirty="0">
                <a:solidFill>
                  <a:schemeClr val="tx1"/>
                </a:solidFill>
              </a:rPr>
              <a:t>(24 hour timeframe)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190465"/>
              </p:ext>
            </p:extLst>
          </p:nvPr>
        </p:nvGraphicFramePr>
        <p:xfrm>
          <a:off x="1661020" y="3124900"/>
          <a:ext cx="9387279" cy="364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4CC96DBE-63B0-41E0-82EC-76E87D6C4BC3}"/>
              </a:ext>
            </a:extLst>
          </p:cNvPr>
          <p:cNvSpPr txBox="1"/>
          <p:nvPr/>
        </p:nvSpPr>
        <p:spPr>
          <a:xfrm>
            <a:off x="2068439" y="533710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A3EDDF5D-297A-41E6-BFDC-0809880DDEC6}"/>
              </a:ext>
            </a:extLst>
          </p:cNvPr>
          <p:cNvSpPr txBox="1"/>
          <p:nvPr/>
        </p:nvSpPr>
        <p:spPr>
          <a:xfrm>
            <a:off x="6600072" y="432000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CAE2E8E-3C8E-46E7-9574-CC5F73F46081}"/>
              </a:ext>
            </a:extLst>
          </p:cNvPr>
          <p:cNvSpPr txBox="1"/>
          <p:nvPr/>
        </p:nvSpPr>
        <p:spPr>
          <a:xfrm>
            <a:off x="5050379" y="464830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9FC05E25-131F-4E90-A5DC-669A5EF7EA62}"/>
              </a:ext>
            </a:extLst>
          </p:cNvPr>
          <p:cNvSpPr txBox="1"/>
          <p:nvPr/>
        </p:nvSpPr>
        <p:spPr>
          <a:xfrm>
            <a:off x="3559409" y="521011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351" y="335519"/>
            <a:ext cx="9781563" cy="1268339"/>
          </a:xfrm>
        </p:spPr>
        <p:txBody>
          <a:bodyPr/>
          <a:lstStyle/>
          <a:p>
            <a:r>
              <a:rPr lang="en-US" dirty="0"/>
              <a:t>Top TEN identified businesses with alcohol permits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AE74325-DFA4-4756-83FF-66BA7B662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96592"/>
              </p:ext>
            </p:extLst>
          </p:nvPr>
        </p:nvGraphicFramePr>
        <p:xfrm>
          <a:off x="1266738" y="1883416"/>
          <a:ext cx="9782176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5544">
                  <a:extLst>
                    <a:ext uri="{9D8B030D-6E8A-4147-A177-3AD203B41FA5}">
                      <a16:colId xmlns:a16="http://schemas.microsoft.com/office/drawing/2014/main" val="1555954505"/>
                    </a:ext>
                  </a:extLst>
                </a:gridCol>
                <a:gridCol w="3099492">
                  <a:extLst>
                    <a:ext uri="{9D8B030D-6E8A-4147-A177-3AD203B41FA5}">
                      <a16:colId xmlns:a16="http://schemas.microsoft.com/office/drawing/2014/main" val="179039081"/>
                    </a:ext>
                  </a:extLst>
                </a:gridCol>
                <a:gridCol w="2130803">
                  <a:extLst>
                    <a:ext uri="{9D8B030D-6E8A-4147-A177-3AD203B41FA5}">
                      <a16:colId xmlns:a16="http://schemas.microsoft.com/office/drawing/2014/main" val="3890086767"/>
                    </a:ext>
                  </a:extLst>
                </a:gridCol>
                <a:gridCol w="2106337">
                  <a:extLst>
                    <a:ext uri="{9D8B030D-6E8A-4147-A177-3AD203B41FA5}">
                      <a16:colId xmlns:a16="http://schemas.microsoft.com/office/drawing/2014/main" val="196959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Business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Business Street Address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Calls For Service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Incidents</a:t>
                      </a:r>
                    </a:p>
                  </a:txBody>
                  <a:tcPr marL="9525" marR="9525" marT="9525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62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RUSH LOUNGE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2715 BUFORD HWY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639858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MEDUSA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3375 BUFORD HWY, SUITE 1170 (</a:t>
                      </a:r>
                      <a:r>
                        <a:rPr lang="fr-F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Plaza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6187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MPR, INC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3375 BUFORD HWY. SUITE 1130 (</a:t>
                      </a:r>
                      <a:r>
                        <a:rPr lang="fr-F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Plaza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285186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REMIX LOUNGE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3375 BUFORD HWY STE. 1050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Plaza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69827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SUNRISE BISTRO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3375 BUFORD HWY STE 1170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F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Plaza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40165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PEGASUS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3375 BUFORD HWY, SUITE 1050 (</a:t>
                      </a:r>
                      <a:r>
                        <a:rPr lang="fr-FR" sz="11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</a:t>
                      </a:r>
                      <a:r>
                        <a:rPr lang="fr-F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Plaza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1760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PINK PONY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1837 CORPORATE BLVD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87702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XS LOUNGE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3337 BUFORD HWY 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825781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CONFETI'S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3045 BUFORD HWY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42349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JOSEPHINE'S LOUNGE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3277 BUFORD HWY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907986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84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188131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BUSINESSES WITH ALCOHOL PERMITS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combined</a:t>
            </a:r>
            <a:br>
              <a:rPr lang="en-US" dirty="0"/>
            </a:br>
            <a:r>
              <a:rPr lang="en-US" dirty="0"/>
              <a:t>timeframe for calls for service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Of the 884 calls for service received at the top ten alcohol serving businesses, 534 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12AM and 6AM</a:t>
            </a:r>
            <a:r>
              <a:rPr lang="en-US" dirty="0"/>
              <a:t>, representing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60% of the total calls for service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53187"/>
              </p:ext>
            </p:extLst>
          </p:nvPr>
        </p:nvGraphicFramePr>
        <p:xfrm>
          <a:off x="1551964" y="2885813"/>
          <a:ext cx="9496336" cy="377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43E36137-5C14-44F1-8867-240B63E52C7D}"/>
              </a:ext>
            </a:extLst>
          </p:cNvPr>
          <p:cNvSpPr txBox="1"/>
          <p:nvPr/>
        </p:nvSpPr>
        <p:spPr>
          <a:xfrm>
            <a:off x="2438570" y="380074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A603CB0B-E106-447B-8D2C-47649DD002B1}"/>
              </a:ext>
            </a:extLst>
          </p:cNvPr>
          <p:cNvSpPr txBox="1"/>
          <p:nvPr/>
        </p:nvSpPr>
        <p:spPr>
          <a:xfrm>
            <a:off x="9090782" y="555208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0394F823-EAD5-4EB3-850D-456FB2137802}"/>
              </a:ext>
            </a:extLst>
          </p:cNvPr>
          <p:cNvSpPr txBox="1"/>
          <p:nvPr/>
        </p:nvSpPr>
        <p:spPr>
          <a:xfrm>
            <a:off x="6860600" y="578923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035E418-9C61-491D-ADB9-7929EF25A8F5}"/>
              </a:ext>
            </a:extLst>
          </p:cNvPr>
          <p:cNvSpPr txBox="1"/>
          <p:nvPr/>
        </p:nvSpPr>
        <p:spPr>
          <a:xfrm>
            <a:off x="4645120" y="5864739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59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BUSINESSES WITH ALCOHOL PERMITS –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combined</a:t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/>
              <a:t>12AM – 6AM hour breakdown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206" y="1700600"/>
            <a:ext cx="9890622" cy="3360084"/>
          </a:xfrm>
        </p:spPr>
        <p:txBody>
          <a:bodyPr/>
          <a:lstStyle/>
          <a:p>
            <a:r>
              <a:rPr lang="en-US" dirty="0"/>
              <a:t>12AM - 6AM represented 60% of all calls for service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37% of ALL CFS </a:t>
            </a:r>
            <a:r>
              <a:rPr lang="en-US" dirty="0">
                <a:solidFill>
                  <a:schemeClr val="tx1"/>
                </a:solidFill>
              </a:rPr>
              <a:t>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2AM – 4AM </a:t>
            </a:r>
            <a:r>
              <a:rPr lang="en-US" dirty="0">
                <a:solidFill>
                  <a:schemeClr val="tx1"/>
                </a:solidFill>
              </a:rPr>
              <a:t>(24 hour timeframe)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4C86E6-0945-4C65-B7DA-F3C2A2DEE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889362"/>
              </p:ext>
            </p:extLst>
          </p:nvPr>
        </p:nvGraphicFramePr>
        <p:xfrm>
          <a:off x="1266737" y="2835480"/>
          <a:ext cx="9890622" cy="392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93">
            <a:extLst>
              <a:ext uri="{FF2B5EF4-FFF2-40B4-BE49-F238E27FC236}">
                <a16:creationId xmlns:a16="http://schemas.microsoft.com/office/drawing/2014/main" id="{D61EF15F-99DB-4417-8AB8-D5BA654BC5A0}"/>
              </a:ext>
            </a:extLst>
          </p:cNvPr>
          <p:cNvSpPr txBox="1"/>
          <p:nvPr/>
        </p:nvSpPr>
        <p:spPr>
          <a:xfrm>
            <a:off x="1891668" y="5570253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C74D4839-A455-4483-B92A-124D40D88CD8}"/>
              </a:ext>
            </a:extLst>
          </p:cNvPr>
          <p:cNvSpPr txBox="1"/>
          <p:nvPr/>
        </p:nvSpPr>
        <p:spPr>
          <a:xfrm>
            <a:off x="8037140" y="598086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E1BC212D-487F-4BF9-A7D0-D97CEEE4533B}"/>
              </a:ext>
            </a:extLst>
          </p:cNvPr>
          <p:cNvSpPr txBox="1"/>
          <p:nvPr/>
        </p:nvSpPr>
        <p:spPr>
          <a:xfrm>
            <a:off x="6453892" y="4435373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A049B747-7125-4E6D-ACC0-122469CAB0B7}"/>
              </a:ext>
            </a:extLst>
          </p:cNvPr>
          <p:cNvSpPr txBox="1"/>
          <p:nvPr/>
        </p:nvSpPr>
        <p:spPr>
          <a:xfrm>
            <a:off x="4901486" y="497017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3">
            <a:extLst>
              <a:ext uri="{FF2B5EF4-FFF2-40B4-BE49-F238E27FC236}">
                <a16:creationId xmlns:a16="http://schemas.microsoft.com/office/drawing/2014/main" id="{6905B428-809E-4ACC-B5FF-BB7CF499E27B}"/>
              </a:ext>
            </a:extLst>
          </p:cNvPr>
          <p:cNvSpPr txBox="1"/>
          <p:nvPr/>
        </p:nvSpPr>
        <p:spPr>
          <a:xfrm>
            <a:off x="3349080" y="553656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3">
            <a:extLst>
              <a:ext uri="{FF2B5EF4-FFF2-40B4-BE49-F238E27FC236}">
                <a16:creationId xmlns:a16="http://schemas.microsoft.com/office/drawing/2014/main" id="{841BAA40-7CF1-4DE0-A9A4-7443F7A33577}"/>
              </a:ext>
            </a:extLst>
          </p:cNvPr>
          <p:cNvSpPr txBox="1"/>
          <p:nvPr/>
        </p:nvSpPr>
        <p:spPr>
          <a:xfrm>
            <a:off x="9528151" y="5668203"/>
            <a:ext cx="1381901" cy="6253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16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80E62-628E-4B42-83FE-9A49DB00B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03633"/>
            <a:ext cx="9781563" cy="48236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Between 05/16/2017 and 07/23/2017: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61% of all incidents reported</a:t>
            </a:r>
            <a:r>
              <a:rPr lang="en-US" dirty="0"/>
              <a:t> at establishments serving alcohol occurred between 12AM – 6AM 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62% of all calls for service </a:t>
            </a:r>
            <a:r>
              <a:rPr lang="en-US" dirty="0"/>
              <a:t>at establishments serving alcohol occurred between 12AM – 6AM 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60% of all DUIs </a:t>
            </a:r>
            <a:r>
              <a:rPr lang="en-US" dirty="0"/>
              <a:t>for the City of Brookhaven occurred between 12AM – 6AM</a:t>
            </a:r>
          </a:p>
          <a:p>
            <a:r>
              <a:rPr lang="en-US" dirty="0"/>
              <a:t>In a 24 hour day, the following statistics can be attributed to </a:t>
            </a:r>
            <a:r>
              <a:rPr lang="en-US" b="1" dirty="0"/>
              <a:t>two hours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(2AM – 4AM)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 locations with alcohol permits,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34% of calls for service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At locations with alcohol permits,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36% of incidents reported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33% of all DUI </a:t>
            </a:r>
            <a:r>
              <a:rPr lang="en-US" dirty="0">
                <a:solidFill>
                  <a:schemeClr val="tx1"/>
                </a:solidFill>
              </a:rPr>
              <a:t>arrests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occur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100% of these offenders lived </a:t>
            </a:r>
            <a:r>
              <a:rPr lang="en-US" u="sng" dirty="0">
                <a:solidFill>
                  <a:schemeClr val="accent3">
                    <a:lumMod val="75000"/>
                  </a:schemeClr>
                </a:solidFill>
              </a:rPr>
              <a:t>outside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the City of Brookhaven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 algn="ctr">
              <a:buNone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This secondary analysis continues to demonstrate that requested police presence increases dramatically the longer each alcohol serving establishment remains open and spikes between 2AM and 4AM.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44BDE7-8C89-454D-A2C6-D8F12EF0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CONCLUSIONS 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08325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BUSINESSES WITH ALCOHOL PERMITS</a:t>
            </a:r>
            <a:br>
              <a:rPr lang="en-US" dirty="0"/>
            </a:br>
            <a:r>
              <a:rPr lang="en-US" dirty="0"/>
              <a:t>timeframe for REPORTED incidents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There were 291 reported incidents between 01/01/2016 and 05/15/2017 at the top ten businesses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69% of those incidents </a:t>
            </a:r>
            <a:r>
              <a:rPr lang="en-US" dirty="0"/>
              <a:t>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12AM and 6AM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222044"/>
              </p:ext>
            </p:extLst>
          </p:nvPr>
        </p:nvGraphicFramePr>
        <p:xfrm>
          <a:off x="1451298" y="2951817"/>
          <a:ext cx="9706060" cy="390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AAF117A1-2A3E-47E3-A62B-AD9A4806062D}"/>
              </a:ext>
            </a:extLst>
          </p:cNvPr>
          <p:cNvSpPr txBox="1"/>
          <p:nvPr/>
        </p:nvSpPr>
        <p:spPr>
          <a:xfrm>
            <a:off x="2371336" y="437358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5E5374E7-794A-4083-97AD-ABC9DDFE35AC}"/>
              </a:ext>
            </a:extLst>
          </p:cNvPr>
          <p:cNvSpPr txBox="1"/>
          <p:nvPr/>
        </p:nvSpPr>
        <p:spPr>
          <a:xfrm>
            <a:off x="9145766" y="522390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54C41B3D-08D6-4F21-B959-284690D9BB55}"/>
              </a:ext>
            </a:extLst>
          </p:cNvPr>
          <p:cNvSpPr txBox="1"/>
          <p:nvPr/>
        </p:nvSpPr>
        <p:spPr>
          <a:xfrm>
            <a:off x="6937758" y="522390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F0B75533-7606-4313-A5A6-EB5EEF02B42B}"/>
              </a:ext>
            </a:extLst>
          </p:cNvPr>
          <p:cNvSpPr txBox="1"/>
          <p:nvPr/>
        </p:nvSpPr>
        <p:spPr>
          <a:xfrm>
            <a:off x="4775606" y="522390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4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BUSINESSES WITH ALCOHOL PERMITS </a:t>
            </a:r>
            <a:br>
              <a:rPr lang="en-US" dirty="0"/>
            </a:br>
            <a:r>
              <a:rPr lang="en-US" dirty="0"/>
              <a:t>12AM – 6AM hour breakdown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12AM - 6AM represented 69% of all reported incidents</a:t>
            </a:r>
          </a:p>
          <a:p>
            <a:r>
              <a:rPr lang="en-US" dirty="0">
                <a:solidFill>
                  <a:schemeClr val="tx1"/>
                </a:solidFill>
              </a:rPr>
              <a:t>In a 24 hour period,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22% of incidents </a:t>
            </a:r>
            <a:r>
              <a:rPr lang="en-US" dirty="0"/>
              <a:t>occurred between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3AM – 4AM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977457"/>
              </p:ext>
            </p:extLst>
          </p:nvPr>
        </p:nvGraphicFramePr>
        <p:xfrm>
          <a:off x="1661020" y="3124900"/>
          <a:ext cx="9387279" cy="3640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4CC96DBE-63B0-41E0-82EC-76E87D6C4BC3}"/>
              </a:ext>
            </a:extLst>
          </p:cNvPr>
          <p:cNvSpPr txBox="1"/>
          <p:nvPr/>
        </p:nvSpPr>
        <p:spPr>
          <a:xfrm>
            <a:off x="2068439" y="536260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3B23E446-6CD9-4570-BA64-3888F34AEC73}"/>
              </a:ext>
            </a:extLst>
          </p:cNvPr>
          <p:cNvSpPr txBox="1"/>
          <p:nvPr/>
        </p:nvSpPr>
        <p:spPr>
          <a:xfrm>
            <a:off x="8025656" y="583496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A3EDDF5D-297A-41E6-BFDC-0809880DDEC6}"/>
              </a:ext>
            </a:extLst>
          </p:cNvPr>
          <p:cNvSpPr txBox="1"/>
          <p:nvPr/>
        </p:nvSpPr>
        <p:spPr>
          <a:xfrm>
            <a:off x="6541349" y="432000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CAE2E8E-3C8E-46E7-9574-CC5F73F46081}"/>
              </a:ext>
            </a:extLst>
          </p:cNvPr>
          <p:cNvSpPr txBox="1"/>
          <p:nvPr/>
        </p:nvSpPr>
        <p:spPr>
          <a:xfrm>
            <a:off x="5050379" y="474802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9FC05E25-131F-4E90-A5DC-669A5EF7EA62}"/>
              </a:ext>
            </a:extLst>
          </p:cNvPr>
          <p:cNvSpPr txBox="1"/>
          <p:nvPr/>
        </p:nvSpPr>
        <p:spPr>
          <a:xfrm>
            <a:off x="3559409" y="5112802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0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>
            <a:normAutofit/>
          </a:bodyPr>
          <a:lstStyle/>
          <a:p>
            <a:r>
              <a:rPr lang="en-US" dirty="0"/>
              <a:t>BUSINESSES WITH ALCOHOL PERMITS</a:t>
            </a:r>
            <a:br>
              <a:rPr lang="en-US" dirty="0"/>
            </a:br>
            <a:r>
              <a:rPr lang="en-US" dirty="0"/>
              <a:t>timeframe for calls for service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Of the 795 calls for service received at the top ten alcohol serving businesses, 479 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12AM and 6AM</a:t>
            </a:r>
            <a:r>
              <a:rPr lang="en-US" dirty="0"/>
              <a:t>, representing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60% of the total calls for service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07936C1-E85A-4A1C-AB9C-088F7C84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307971"/>
              </p:ext>
            </p:extLst>
          </p:nvPr>
        </p:nvGraphicFramePr>
        <p:xfrm>
          <a:off x="1551964" y="2885813"/>
          <a:ext cx="9496336" cy="377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43E36137-5C14-44F1-8867-240B63E52C7D}"/>
              </a:ext>
            </a:extLst>
          </p:cNvPr>
          <p:cNvSpPr txBox="1"/>
          <p:nvPr/>
        </p:nvSpPr>
        <p:spPr>
          <a:xfrm>
            <a:off x="2438570" y="4035639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3">
            <a:extLst>
              <a:ext uri="{FF2B5EF4-FFF2-40B4-BE49-F238E27FC236}">
                <a16:creationId xmlns:a16="http://schemas.microsoft.com/office/drawing/2014/main" id="{A603CB0B-E106-447B-8D2C-47649DD002B1}"/>
              </a:ext>
            </a:extLst>
          </p:cNvPr>
          <p:cNvSpPr txBox="1"/>
          <p:nvPr/>
        </p:nvSpPr>
        <p:spPr>
          <a:xfrm>
            <a:off x="9090782" y="555208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0394F823-EAD5-4EB3-850D-456FB2137802}"/>
              </a:ext>
            </a:extLst>
          </p:cNvPr>
          <p:cNvSpPr txBox="1"/>
          <p:nvPr/>
        </p:nvSpPr>
        <p:spPr>
          <a:xfrm>
            <a:off x="6934025" y="586474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035E418-9C61-491D-ADB9-7929EF25A8F5}"/>
              </a:ext>
            </a:extLst>
          </p:cNvPr>
          <p:cNvSpPr txBox="1"/>
          <p:nvPr/>
        </p:nvSpPr>
        <p:spPr>
          <a:xfrm>
            <a:off x="4702924" y="586851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7116-99F2-45AE-BD17-CD24D4BF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BUSINESSES WITH ALCOHOL PERMITS </a:t>
            </a:r>
            <a:br>
              <a:rPr lang="en-US" dirty="0"/>
            </a:br>
            <a:r>
              <a:rPr lang="en-US" dirty="0"/>
              <a:t>12AM – 6AM hour breakdown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38C69D0-6760-4E75-AE10-E40BC6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6" y="1850031"/>
            <a:ext cx="9890622" cy="3360084"/>
          </a:xfrm>
        </p:spPr>
        <p:txBody>
          <a:bodyPr/>
          <a:lstStyle/>
          <a:p>
            <a:r>
              <a:rPr lang="en-US" dirty="0"/>
              <a:t>12AM - 6AM represented 60% of all calls for service</a:t>
            </a:r>
          </a:p>
          <a:p>
            <a:r>
              <a:rPr lang="en-US" dirty="0">
                <a:solidFill>
                  <a:schemeClr val="tx1"/>
                </a:solidFill>
              </a:rPr>
              <a:t>In a 24 hour period,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22% of calls </a:t>
            </a:r>
            <a:r>
              <a:rPr lang="en-US" dirty="0">
                <a:solidFill>
                  <a:schemeClr val="tx1"/>
                </a:solidFill>
              </a:rPr>
              <a:t>occurred between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3AM - 4AM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4C86E6-0945-4C65-B7DA-F3C2A2DEE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772910"/>
              </p:ext>
            </p:extLst>
          </p:nvPr>
        </p:nvGraphicFramePr>
        <p:xfrm>
          <a:off x="1266737" y="2835480"/>
          <a:ext cx="9890622" cy="3929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93">
            <a:extLst>
              <a:ext uri="{FF2B5EF4-FFF2-40B4-BE49-F238E27FC236}">
                <a16:creationId xmlns:a16="http://schemas.microsoft.com/office/drawing/2014/main" id="{D61EF15F-99DB-4417-8AB8-D5BA654BC5A0}"/>
              </a:ext>
            </a:extLst>
          </p:cNvPr>
          <p:cNvSpPr txBox="1"/>
          <p:nvPr/>
        </p:nvSpPr>
        <p:spPr>
          <a:xfrm>
            <a:off x="1875506" y="5536564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C74D4839-A455-4483-B92A-124D40D88CD8}"/>
              </a:ext>
            </a:extLst>
          </p:cNvPr>
          <p:cNvSpPr txBox="1"/>
          <p:nvPr/>
        </p:nvSpPr>
        <p:spPr>
          <a:xfrm>
            <a:off x="8037140" y="598086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E1BC212D-487F-4BF9-A7D0-D97CEEE4533B}"/>
              </a:ext>
            </a:extLst>
          </p:cNvPr>
          <p:cNvSpPr txBox="1"/>
          <p:nvPr/>
        </p:nvSpPr>
        <p:spPr>
          <a:xfrm>
            <a:off x="6485278" y="4090660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A049B747-7125-4E6D-ACC0-122469CAB0B7}"/>
              </a:ext>
            </a:extLst>
          </p:cNvPr>
          <p:cNvSpPr txBox="1"/>
          <p:nvPr/>
        </p:nvSpPr>
        <p:spPr>
          <a:xfrm>
            <a:off x="4926653" y="4800231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3">
            <a:extLst>
              <a:ext uri="{FF2B5EF4-FFF2-40B4-BE49-F238E27FC236}">
                <a16:creationId xmlns:a16="http://schemas.microsoft.com/office/drawing/2014/main" id="{6905B428-809E-4ACC-B5FF-BB7CF499E27B}"/>
              </a:ext>
            </a:extLst>
          </p:cNvPr>
          <p:cNvSpPr txBox="1"/>
          <p:nvPr/>
        </p:nvSpPr>
        <p:spPr>
          <a:xfrm>
            <a:off x="3332303" y="5364183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4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648566"/>
            <a:ext cx="9781563" cy="4383464"/>
          </a:xfrm>
        </p:spPr>
        <p:txBody>
          <a:bodyPr/>
          <a:lstStyle/>
          <a:p>
            <a:r>
              <a:rPr lang="en-US" dirty="0"/>
              <a:t>Between 01/01/2016 and 05/15/2017, there were 236 DUI incident reports within the City of Brookhaven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65% of the total DUI incidents </a:t>
            </a:r>
            <a:r>
              <a:rPr lang="en-US" dirty="0"/>
              <a:t>occurred between 12AM and 6AM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City of Brookhaven Dui incidents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F67191-DE24-425C-92A7-1E63131E7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983269"/>
              </p:ext>
            </p:extLst>
          </p:nvPr>
        </p:nvGraphicFramePr>
        <p:xfrm>
          <a:off x="1644242" y="3238149"/>
          <a:ext cx="9311778" cy="349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493">
            <a:extLst>
              <a:ext uri="{FF2B5EF4-FFF2-40B4-BE49-F238E27FC236}">
                <a16:creationId xmlns:a16="http://schemas.microsoft.com/office/drawing/2014/main" id="{F4E66076-4220-444D-992A-30987BE2AFB3}"/>
              </a:ext>
            </a:extLst>
          </p:cNvPr>
          <p:cNvSpPr txBox="1"/>
          <p:nvPr/>
        </p:nvSpPr>
        <p:spPr>
          <a:xfrm>
            <a:off x="2551173" y="435984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684DD20C-4BF2-4900-B9DA-BAC0D04C35B0}"/>
              </a:ext>
            </a:extLst>
          </p:cNvPr>
          <p:cNvSpPr txBox="1"/>
          <p:nvPr/>
        </p:nvSpPr>
        <p:spPr>
          <a:xfrm>
            <a:off x="4656982" y="550485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3">
            <a:extLst>
              <a:ext uri="{FF2B5EF4-FFF2-40B4-BE49-F238E27FC236}">
                <a16:creationId xmlns:a16="http://schemas.microsoft.com/office/drawing/2014/main" id="{E33292DC-F80A-4C53-9B52-DD8C3DC42141}"/>
              </a:ext>
            </a:extLst>
          </p:cNvPr>
          <p:cNvSpPr txBox="1"/>
          <p:nvPr/>
        </p:nvSpPr>
        <p:spPr>
          <a:xfrm>
            <a:off x="6854307" y="550485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endParaRPr lang="en-US" sz="1100" dirty="0">
              <a:solidFill>
                <a:schemeClr val="accent2">
                  <a:lumMod val="5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3">
            <a:extLst>
              <a:ext uri="{FF2B5EF4-FFF2-40B4-BE49-F238E27FC236}">
                <a16:creationId xmlns:a16="http://schemas.microsoft.com/office/drawing/2014/main" id="{5EE9EA08-61E9-447E-ADA1-C586C561B846}"/>
              </a:ext>
            </a:extLst>
          </p:cNvPr>
          <p:cNvSpPr txBox="1"/>
          <p:nvPr/>
        </p:nvSpPr>
        <p:spPr>
          <a:xfrm>
            <a:off x="9051632" y="560299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5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612BF-9361-46F3-B7C8-E19F69EC6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735" y="1677798"/>
            <a:ext cx="9781563" cy="4354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20%</a:t>
            </a:r>
            <a:r>
              <a:rPr lang="en-US" sz="2800" dirty="0"/>
              <a:t> of all DUI incidents occurred between 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3AM - 4AM</a:t>
            </a:r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25DE4B-CACF-4FD8-8A26-8120B02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736" y="255243"/>
            <a:ext cx="9781563" cy="1268339"/>
          </a:xfrm>
        </p:spPr>
        <p:txBody>
          <a:bodyPr/>
          <a:lstStyle/>
          <a:p>
            <a:r>
              <a:rPr lang="en-US" dirty="0"/>
              <a:t>Dui incident BREAKDOWN - 12AM – 6AM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88EAE8-9B67-4A71-852C-4495972FD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054286"/>
              </p:ext>
            </p:extLst>
          </p:nvPr>
        </p:nvGraphicFramePr>
        <p:xfrm>
          <a:off x="1493239" y="2709644"/>
          <a:ext cx="9437614" cy="391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93">
            <a:extLst>
              <a:ext uri="{FF2B5EF4-FFF2-40B4-BE49-F238E27FC236}">
                <a16:creationId xmlns:a16="http://schemas.microsoft.com/office/drawing/2014/main" id="{30D6B962-289D-4864-8E37-BF8D369ED820}"/>
              </a:ext>
            </a:extLst>
          </p:cNvPr>
          <p:cNvSpPr txBox="1"/>
          <p:nvPr/>
        </p:nvSpPr>
        <p:spPr>
          <a:xfrm>
            <a:off x="1947167" y="5022575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93">
            <a:extLst>
              <a:ext uri="{FF2B5EF4-FFF2-40B4-BE49-F238E27FC236}">
                <a16:creationId xmlns:a16="http://schemas.microsoft.com/office/drawing/2014/main" id="{0A23A8D4-4D0D-4585-9644-356DC7A9AA90}"/>
              </a:ext>
            </a:extLst>
          </p:cNvPr>
          <p:cNvSpPr txBox="1"/>
          <p:nvPr/>
        </p:nvSpPr>
        <p:spPr>
          <a:xfrm>
            <a:off x="3446522" y="4884488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3">
            <a:extLst>
              <a:ext uri="{FF2B5EF4-FFF2-40B4-BE49-F238E27FC236}">
                <a16:creationId xmlns:a16="http://schemas.microsoft.com/office/drawing/2014/main" id="{86A40C7F-84FF-435F-8C9E-B9716ADC6707}"/>
              </a:ext>
            </a:extLst>
          </p:cNvPr>
          <p:cNvSpPr txBox="1"/>
          <p:nvPr/>
        </p:nvSpPr>
        <p:spPr>
          <a:xfrm>
            <a:off x="4945877" y="4775946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3">
            <a:extLst>
              <a:ext uri="{FF2B5EF4-FFF2-40B4-BE49-F238E27FC236}">
                <a16:creationId xmlns:a16="http://schemas.microsoft.com/office/drawing/2014/main" id="{B0185933-0089-4215-A5A9-76D27A24A10A}"/>
              </a:ext>
            </a:extLst>
          </p:cNvPr>
          <p:cNvSpPr txBox="1"/>
          <p:nvPr/>
        </p:nvSpPr>
        <p:spPr>
          <a:xfrm>
            <a:off x="6410109" y="3816891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3">
            <a:extLst>
              <a:ext uri="{FF2B5EF4-FFF2-40B4-BE49-F238E27FC236}">
                <a16:creationId xmlns:a16="http://schemas.microsoft.com/office/drawing/2014/main" id="{C1211EFC-F670-47CF-BD2E-C52D0C552A5B}"/>
              </a:ext>
            </a:extLst>
          </p:cNvPr>
          <p:cNvSpPr txBox="1"/>
          <p:nvPr/>
        </p:nvSpPr>
        <p:spPr>
          <a:xfrm>
            <a:off x="7875909" y="512547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3">
            <a:extLst>
              <a:ext uri="{FF2B5EF4-FFF2-40B4-BE49-F238E27FC236}">
                <a16:creationId xmlns:a16="http://schemas.microsoft.com/office/drawing/2014/main" id="{87D3E4F5-639C-4BA1-B177-41FF7D4C7EA6}"/>
              </a:ext>
            </a:extLst>
          </p:cNvPr>
          <p:cNvSpPr txBox="1"/>
          <p:nvPr/>
        </p:nvSpPr>
        <p:spPr>
          <a:xfrm>
            <a:off x="9352373" y="5787617"/>
            <a:ext cx="1381911" cy="6253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F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sz="11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690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1736</TotalTime>
  <Words>2051</Words>
  <Application>Microsoft Office PowerPoint</Application>
  <PresentationFormat>Widescreen</PresentationFormat>
  <Paragraphs>294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Century Gothic</vt:lpstr>
      <vt:lpstr>Gill Sans MT</vt:lpstr>
      <vt:lpstr>Times New Roman</vt:lpstr>
      <vt:lpstr>Parcel</vt:lpstr>
      <vt:lpstr>City of Brookhaven ALCOHOL PERMIT ANALYSIS</vt:lpstr>
      <vt:lpstr>Alcohol permit Analysis overview</vt:lpstr>
      <vt:lpstr>Top TEN identified businesses with alcohol permits</vt:lpstr>
      <vt:lpstr>BUSINESSES WITH ALCOHOL PERMITS timeframe for REPORTED incidents</vt:lpstr>
      <vt:lpstr>BUSINESSES WITH ALCOHOL PERMITS  12AM – 6AM hour breakdown</vt:lpstr>
      <vt:lpstr>BUSINESSES WITH ALCOHOL PERMITS timeframe for calls for service</vt:lpstr>
      <vt:lpstr>BUSINESSES WITH ALCOHOL PERMITS  12AM – 6AM hour breakdown</vt:lpstr>
      <vt:lpstr>City of Brookhaven Dui incidents</vt:lpstr>
      <vt:lpstr>Dui incident BREAKDOWN - 12AM – 6AM</vt:lpstr>
      <vt:lpstr>Dui Offenders’ residential addresses</vt:lpstr>
      <vt:lpstr>Dui crash – November 6, 2016 at 3:45AM</vt:lpstr>
      <vt:lpstr>Dui crash – May 30, 2015 at 5:00AM</vt:lpstr>
      <vt:lpstr>Dui crash – December 7, 2016 at 2:39am </vt:lpstr>
      <vt:lpstr>Aggravated Assault at Medusa</vt:lpstr>
      <vt:lpstr>Aggravated Assault at rush lounge</vt:lpstr>
      <vt:lpstr>Aggravated assaults after leaving clubs</vt:lpstr>
      <vt:lpstr>CONCLUSIONS</vt:lpstr>
      <vt:lpstr>Alcohol permit ANALYSIS - update</vt:lpstr>
      <vt:lpstr>BUSINESSES WITH ALCOHOL PERMITS timeframe for REPORTED incidents - update</vt:lpstr>
      <vt:lpstr>BUSINESSES WITH ALCOHOL PERMITS - update  12AM – 6AM hour breakdown</vt:lpstr>
      <vt:lpstr>BUSINESSES WITH ALCOHOL PERMITS - update timeframe for calls for service </vt:lpstr>
      <vt:lpstr>BUSINESSES WITH ALCOHOL PERMITS - update  12AM – 6AM hour breakdown</vt:lpstr>
      <vt:lpstr>City of Brookhaven Dui incidents - update</vt:lpstr>
      <vt:lpstr>Dui incident BREAKDOWN - 12AM – 6AM - update</vt:lpstr>
      <vt:lpstr>Dui Offenders’ residential addresses - update</vt:lpstr>
      <vt:lpstr>17-004383: Theft by receiving stolen vehicle, Marijuana (With Intent), Weapons Violation</vt:lpstr>
      <vt:lpstr>17-004514: Possession of a firearm by a felon, possession of controlled substance</vt:lpstr>
      <vt:lpstr>BUSINESSES WITH ALCOHOL PERMITS timeframe for REPORTED incidents - combined</vt:lpstr>
      <vt:lpstr>BUSINESSES WITH ALCOHOL PERMITS – combined 12AM – 6AM hour breakdown</vt:lpstr>
      <vt:lpstr>BUSINESSES WITH ALCOHOL PERMITS - combined timeframe for calls for service </vt:lpstr>
      <vt:lpstr>BUSINESSES WITH ALCOHOL PERMITS – combined 12AM – 6AM hour breakdown</vt:lpstr>
      <vt:lpstr>CONCLUSIONS -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Brookhaven ALCOHOL PERMIT ANALYSIS</dc:title>
  <dc:creator>Abby Lukas</dc:creator>
  <cp:lastModifiedBy>Burke Brennan</cp:lastModifiedBy>
  <cp:revision>210</cp:revision>
  <cp:lastPrinted>2017-07-25T15:23:40Z</cp:lastPrinted>
  <dcterms:created xsi:type="dcterms:W3CDTF">2017-06-26T14:29:31Z</dcterms:created>
  <dcterms:modified xsi:type="dcterms:W3CDTF">2017-07-25T22:20:17Z</dcterms:modified>
</cp:coreProperties>
</file>