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7" r:id="rId3"/>
    <p:sldId id="261" r:id="rId4"/>
    <p:sldId id="262" r:id="rId5"/>
    <p:sldId id="283" r:id="rId6"/>
    <p:sldId id="282" r:id="rId7"/>
    <p:sldId id="281" r:id="rId8"/>
    <p:sldId id="280" r:id="rId9"/>
    <p:sldId id="279" r:id="rId10"/>
    <p:sldId id="285" r:id="rId11"/>
    <p:sldId id="286" r:id="rId12"/>
    <p:sldId id="271" r:id="rId13"/>
    <p:sldId id="270" r:id="rId14"/>
    <p:sldId id="268" r:id="rId15"/>
    <p:sldId id="276" r:id="rId16"/>
    <p:sldId id="275" r:id="rId17"/>
    <p:sldId id="287" r:id="rId18"/>
    <p:sldId id="288" r:id="rId19"/>
    <p:sldId id="289" r:id="rId20"/>
    <p:sldId id="272" r:id="rId21"/>
    <p:sldId id="273" r:id="rId22"/>
    <p:sldId id="274" r:id="rId23"/>
    <p:sldId id="291" r:id="rId24"/>
    <p:sldId id="293" r:id="rId25"/>
    <p:sldId id="292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399"/>
    <a:srgbClr val="658537"/>
    <a:srgbClr val="ABB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5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9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 Brookhaven only</a:t>
            </a:r>
          </a:p>
        </c:rich>
      </c:tx>
      <c:layout>
        <c:manualLayout>
          <c:xMode val="edge"/>
          <c:yMode val="edge"/>
          <c:x val="0.26693323362822563"/>
          <c:y val="6.0937496251384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bg1">
                  <a:alpha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2-E246-839F-18F5D58CD57D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BF2-E246-839F-18F5D58CD57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2-E246-839F-18F5D58CD57D}"/>
              </c:ext>
            </c:extLst>
          </c:dPt>
          <c:dPt>
            <c:idx val="3"/>
            <c:bubble3D val="0"/>
            <c:spPr>
              <a:solidFill>
                <a:schemeClr val="bg1">
                  <a:alpha val="8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BF2-E246-839F-18F5D58CD57D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784D074B-9D23-4C4B-A47E-C292F461595C}" type="CATEGORYNAME">
                      <a:rPr lang="en-US">
                        <a:solidFill>
                          <a:srgbClr val="307399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307399"/>
                        </a:solidFill>
                      </a:rPr>
                      <a:t>
</a:t>
                    </a:r>
                    <a:fld id="{F899F40C-A357-7C45-A2E1-4F4681E32FF8}" type="PERCENTAGE">
                      <a:rPr lang="en-US" baseline="0">
                        <a:solidFill>
                          <a:srgbClr val="307399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rgbClr val="307399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F2-E246-839F-18F5D58CD5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7FF6A1-D39B-5F48-BA9F-7371CECDC3C4}" type="CATEGORYNAME">
                      <a:rPr lang="en-US">
                        <a:solidFill>
                          <a:srgbClr val="307399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307399"/>
                        </a:solidFill>
                      </a:rPr>
                      <a:t>
</a:t>
                    </a:r>
                    <a:fld id="{AD952FDF-60B2-FC48-B516-7DF047AA0C3F}" type="PERCENTAGE">
                      <a:rPr lang="en-US" baseline="0">
                        <a:solidFill>
                          <a:srgbClr val="307399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rgbClr val="307399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F2-E246-839F-18F5D58CD5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E3FA2D3-113E-154D-98C8-38569052FE18}" type="CATEGORYNAME">
                      <a:rPr lang="en-US">
                        <a:solidFill>
                          <a:srgbClr val="307399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307399"/>
                        </a:solidFill>
                      </a:rPr>
                      <a:t>
</a:t>
                    </a:r>
                    <a:fld id="{4872596A-7328-EC4E-88DA-5B1B3E672671}" type="PERCENTAGE">
                      <a:rPr lang="en-US" baseline="0">
                        <a:solidFill>
                          <a:srgbClr val="307399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rgbClr val="307399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F2-E246-839F-18F5D58CD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3073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69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2-E246-839F-18F5D58CD5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  <a:r>
              <a:rPr lang="en-US" b="1" i="0" baseline="0" dirty="0">
                <a:latin typeface="Arial Narrow" panose="020B0604020202020204" pitchFamily="34" charset="0"/>
                <a:cs typeface="Arial Narrow" panose="020B0604020202020204" pitchFamily="34" charset="0"/>
              </a:rPr>
              <a:t> BACHELORS DEGREE OR HIGHER</a:t>
            </a:r>
            <a:endParaRPr lang="en-US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B-2946-824A-04B36744A4FD}"/>
              </c:ext>
            </c:extLst>
          </c:dPt>
          <c:dPt>
            <c:idx val="1"/>
            <c:bubble3D val="0"/>
            <c:spPr>
              <a:solidFill>
                <a:srgbClr val="6585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1-2046-B422-570486A3AE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1-2046-B422-570486A3AE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1-2046-B422-570486A3AE8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0.126</c:v>
                </c:pt>
                <c:pt idx="1">
                  <c:v>0.874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B-2946-824A-04B36744A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6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MEDIAN HOUSEHOLD INCOME</a:t>
            </a:r>
          </a:p>
        </c:rich>
      </c:tx>
      <c:layout>
        <c:manualLayout>
          <c:xMode val="edge"/>
          <c:yMode val="edge"/>
          <c:x val="0.189915234017261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30739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Income Growth</c:v>
                </c:pt>
              </c:strCache>
            </c:strRef>
          </c:cat>
          <c:val>
            <c:numRef>
              <c:f>Sheet1!$B$2</c:f>
              <c:numCache>
                <c:formatCode>"$"#,##0_);[Red]\("$"#,##0\)</c:formatCode>
                <c:ptCount val="1"/>
                <c:pt idx="0">
                  <c:v>67916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C-404E-88E2-A6E47A2106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5853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Income Growth</c:v>
                </c:pt>
              </c:strCache>
            </c:strRef>
          </c:cat>
          <c:val>
            <c:numRef>
              <c:f>Sheet1!$C$2</c:f>
              <c:numCache>
                <c:formatCode>"$"#,##0_);[Red]\("$"#,##0\)</c:formatCode>
                <c:ptCount val="1"/>
                <c:pt idx="0">
                  <c:v>88058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C-404E-88E2-A6E47A210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292032"/>
        <c:axId val="258293712"/>
      </c:barChart>
      <c:catAx>
        <c:axId val="2582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93712"/>
        <c:crosses val="autoZero"/>
        <c:auto val="1"/>
        <c:lblAlgn val="ctr"/>
        <c:lblOffset val="100"/>
        <c:noMultiLvlLbl val="0"/>
      </c:catAx>
      <c:valAx>
        <c:axId val="25829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9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MEDIAN PER CAPITA INCOME</a:t>
            </a:r>
          </a:p>
        </c:rich>
      </c:tx>
      <c:layout>
        <c:manualLayout>
          <c:xMode val="edge"/>
          <c:yMode val="edge"/>
          <c:x val="0.189915234017261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30739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Income Growth</c:v>
                </c:pt>
              </c:strCache>
            </c:strRef>
          </c:cat>
          <c:val>
            <c:numRef>
              <c:f>Sheet1!$B$2</c:f>
              <c:numCache>
                <c:formatCode>"$"#,##0_);[Red]\("$"#,##0\)</c:formatCode>
                <c:ptCount val="1"/>
                <c:pt idx="0">
                  <c:v>46429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C-404E-88E2-A6E47A2106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5853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Income Growth</c:v>
                </c:pt>
              </c:strCache>
            </c:strRef>
          </c:cat>
          <c:val>
            <c:numRef>
              <c:f>Sheet1!$C$2</c:f>
              <c:numCache>
                <c:formatCode>"$"#,##0_);[Red]\("$"#,##0\)</c:formatCode>
                <c:ptCount val="1"/>
                <c:pt idx="0">
                  <c:v>52144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C-404E-88E2-A6E47A210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292032"/>
        <c:axId val="258293712"/>
      </c:barChart>
      <c:catAx>
        <c:axId val="2582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93712"/>
        <c:crosses val="autoZero"/>
        <c:auto val="1"/>
        <c:lblAlgn val="ctr"/>
        <c:lblOffset val="100"/>
        <c:noMultiLvlLbl val="0"/>
      </c:catAx>
      <c:valAx>
        <c:axId val="25829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9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Sandy Springs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Income Growth</c:v>
                </c:pt>
              </c:strCache>
            </c:strRef>
          </c:cat>
          <c:val>
            <c:numRef>
              <c:f>Sheet1!$B$2</c:f>
              <c:numCache>
                <c:formatCode>"$"#,##0_);[Red]\("$"#,##0\)</c:formatCode>
                <c:ptCount val="1"/>
                <c:pt idx="0">
                  <c:v>70920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C-404E-88E2-A6E47A2106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Dunwoody</c:v>
                </c:pt>
              </c:strCache>
            </c:strRef>
          </c:tx>
          <c:spPr>
            <a:solidFill>
              <a:srgbClr val="65853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Income Growth</c:v>
                </c:pt>
              </c:strCache>
            </c:strRef>
          </c:cat>
          <c:val>
            <c:numRef>
              <c:f>Sheet1!$C$2</c:f>
              <c:numCache>
                <c:formatCode>"$"#,##0_);[Red]\("$"#,##0\)</c:formatCode>
                <c:ptCount val="1"/>
                <c:pt idx="0">
                  <c:v>89538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C-404E-88E2-A6E47A2106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Chamblee</c:v>
                </c:pt>
              </c:strCache>
            </c:strRef>
          </c:tx>
          <c:spPr>
            <a:solidFill>
              <a:srgbClr val="ABBC8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Income Growth</c:v>
                </c:pt>
              </c:strCache>
            </c:strRef>
          </c:cat>
          <c:val>
            <c:numRef>
              <c:f>Sheet1!$D$2</c:f>
              <c:numCache>
                <c:formatCode>"$"#,##0_);[Red]\("$"#,##0\)</c:formatCode>
                <c:ptCount val="1"/>
                <c:pt idx="0">
                  <c:v>81125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B-A248-8654-9C93E813AD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Brookhaven</c:v>
                </c:pt>
              </c:strCache>
            </c:strRef>
          </c:tx>
          <c:spPr>
            <a:pattFill prst="dkDnDiag">
              <a:fgClr>
                <a:srgbClr val="30739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Income Growth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88058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4B-A248-8654-9C93E813A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292032"/>
        <c:axId val="258293712"/>
      </c:barChart>
      <c:catAx>
        <c:axId val="2582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93712"/>
        <c:crosses val="autoZero"/>
        <c:auto val="1"/>
        <c:lblAlgn val="ctr"/>
        <c:lblOffset val="100"/>
        <c:noMultiLvlLbl val="0"/>
      </c:catAx>
      <c:valAx>
        <c:axId val="25829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9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PROPERTY VALUE INCREASE</a:t>
            </a:r>
          </a:p>
        </c:rich>
      </c:tx>
      <c:layout>
        <c:manualLayout>
          <c:xMode val="edge"/>
          <c:yMode val="edge"/>
          <c:x val="0.314018361053948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30739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Property Value</c:v>
                </c:pt>
              </c:strCache>
            </c:strRef>
          </c:cat>
          <c:val>
            <c:numRef>
              <c:f>Sheet1!$B$2</c:f>
              <c:numCache>
                <c:formatCode>"$"#,##0_);[Red]\("$"#,##0\)</c:formatCode>
                <c:ptCount val="1"/>
                <c:pt idx="0">
                  <c:v>72632380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C-404E-88E2-A6E47A2106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58537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Property Value</c:v>
                </c:pt>
              </c:strCache>
            </c:strRef>
          </c:cat>
          <c:val>
            <c:numRef>
              <c:f>Sheet1!$C$2</c:f>
              <c:numCache>
                <c:formatCode>"$"#,##0_);[Red]\("$"#,##0\)</c:formatCode>
                <c:ptCount val="1"/>
                <c:pt idx="0">
                  <c:v>80877140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C-404E-88E2-A6E47A2106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ABBC8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Property Value</c:v>
                </c:pt>
              </c:strCache>
            </c:strRef>
          </c:cat>
          <c:val>
            <c:numRef>
              <c:f>Sheet1!$D$2</c:f>
              <c:numCache>
                <c:formatCode>"$"#,##0_);[Red]\("$"#,##0\)</c:formatCode>
                <c:ptCount val="1"/>
                <c:pt idx="0">
                  <c:v>87300380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1-8949-B601-FB41477452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Property Value</c:v>
                </c:pt>
              </c:strCache>
            </c:strRef>
          </c:cat>
          <c:val>
            <c:numRef>
              <c:f>Sheet1!$E$2</c:f>
              <c:numCache>
                <c:formatCode>"$"#,##0_);[Red]\("$"#,##0\)</c:formatCode>
                <c:ptCount val="1"/>
                <c:pt idx="0">
                  <c:v>103111220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1-8949-B601-FB414774520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dkUpDiag">
              <a:fgClr>
                <a:srgbClr val="30739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Property Value</c:v>
                </c:pt>
              </c:strCache>
            </c:strRef>
          </c:cat>
          <c:val>
            <c:numRef>
              <c:f>Sheet1!$F$2</c:f>
              <c:numCache>
                <c:formatCode>"$"#,##0_);[Red]\("$"#,##0\)</c:formatCode>
                <c:ptCount val="1"/>
                <c:pt idx="0">
                  <c:v>112277600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11-8949-B601-FB4147745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292032"/>
        <c:axId val="258293712"/>
      </c:barChart>
      <c:catAx>
        <c:axId val="25829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8293712"/>
        <c:crosses val="autoZero"/>
        <c:auto val="1"/>
        <c:lblAlgn val="ctr"/>
        <c:lblOffset val="100"/>
        <c:noMultiLvlLbl val="0"/>
      </c:catAx>
      <c:valAx>
        <c:axId val="25829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9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 20-Mile radius of Brookhaven</a:t>
            </a:r>
          </a:p>
        </c:rich>
      </c:tx>
      <c:layout>
        <c:manualLayout>
          <c:xMode val="edge"/>
          <c:yMode val="edge"/>
          <c:x val="0.15595450012996512"/>
          <c:y val="6.0937545724691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bg1">
                  <a:alpha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2-E246-839F-18F5D58CD57D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BF2-E246-839F-18F5D58CD57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2-E246-839F-18F5D58CD57D}"/>
              </c:ext>
            </c:extLst>
          </c:dPt>
          <c:dPt>
            <c:idx val="3"/>
            <c:bubble3D val="0"/>
            <c:spPr>
              <a:solidFill>
                <a:schemeClr val="bg1">
                  <a:alpha val="8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BF2-E246-839F-18F5D58CD57D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784D074B-9D23-4C4B-A47E-C292F461595C}" type="CATEGORYNAME">
                      <a:rPr lang="en-US">
                        <a:solidFill>
                          <a:srgbClr val="307399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307399"/>
                        </a:solidFill>
                      </a:rPr>
                      <a:t>
</a:t>
                    </a:r>
                    <a:fld id="{F899F40C-A357-7C45-A2E1-4F4681E32FF8}" type="PERCENTAGE">
                      <a:rPr lang="en-US" baseline="0">
                        <a:solidFill>
                          <a:srgbClr val="307399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rgbClr val="307399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F2-E246-839F-18F5D58CD5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7FF6A1-D39B-5F48-BA9F-7371CECDC3C4}" type="CATEGORYNAME">
                      <a:rPr lang="en-US">
                        <a:solidFill>
                          <a:srgbClr val="307399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307399"/>
                        </a:solidFill>
                      </a:rPr>
                      <a:t>
</a:t>
                    </a:r>
                    <a:fld id="{AD952FDF-60B2-FC48-B516-7DF047AA0C3F}" type="PERCENTAGE">
                      <a:rPr lang="en-US" baseline="0">
                        <a:solidFill>
                          <a:srgbClr val="307399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rgbClr val="307399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F2-E246-839F-18F5D58CD5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E3FA2D3-113E-154D-98C8-38569052FE18}" type="CATEGORYNAME">
                      <a:rPr lang="en-US">
                        <a:solidFill>
                          <a:srgbClr val="307399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307399"/>
                        </a:solidFill>
                      </a:rPr>
                      <a:t>
</a:t>
                    </a:r>
                    <a:fld id="{4872596A-7328-EC4E-88DA-5B1B3E672671}" type="PERCENTAGE">
                      <a:rPr lang="en-US" baseline="0">
                        <a:solidFill>
                          <a:srgbClr val="307399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rgbClr val="307399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F2-E246-839F-18F5D58CD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3073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38.39</c:v>
                </c:pt>
                <c:pt idx="1">
                  <c:v>12.81</c:v>
                </c:pt>
                <c:pt idx="2">
                  <c:v>43.8</c:v>
                </c:pt>
                <c:pt idx="3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2-E246-839F-18F5D58CD5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 Brookhaven only</a:t>
            </a:r>
          </a:p>
        </c:rich>
      </c:tx>
      <c:layout>
        <c:manualLayout>
          <c:xMode val="edge"/>
          <c:yMode val="edge"/>
          <c:x val="0.26693323362822563"/>
          <c:y val="6.0937496251384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bg1">
                  <a:lumMod val="95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rgbClr val="658537">
                  <a:alpha val="50000"/>
                </a:srgb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2-E246-839F-18F5D58CD57D}"/>
              </c:ext>
            </c:extLst>
          </c:dPt>
          <c:dPt>
            <c:idx val="1"/>
            <c:bubble3D val="0"/>
            <c:spPr>
              <a:solidFill>
                <a:srgbClr val="658537">
                  <a:alpha val="30000"/>
                </a:srgb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BF2-E246-839F-18F5D58CD57D}"/>
              </c:ext>
            </c:extLst>
          </c:dPt>
          <c:dPt>
            <c:idx val="2"/>
            <c:bubble3D val="0"/>
            <c:spPr>
              <a:solidFill>
                <a:srgbClr val="658537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2-E246-839F-18F5D58CD57D}"/>
              </c:ext>
            </c:extLst>
          </c:dPt>
          <c:dPt>
            <c:idx val="3"/>
            <c:bubble3D val="0"/>
            <c:spPr>
              <a:solidFill>
                <a:srgbClr val="658537">
                  <a:alpha val="70000"/>
                </a:srgb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BF2-E246-839F-18F5D58CD5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BF2-E246-839F-18F5D58CD5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84D074B-9D23-4C4B-A47E-C292F461595C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899F40C-A357-7C45-A2E1-4F4681E32FF8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F2-E246-839F-18F5D58CD5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7FF6A1-D39B-5F48-BA9F-7371CECDC3C4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D952FDF-60B2-FC48-B516-7DF047AA0C3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F2-E246-839F-18F5D58CD5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E3FA2D3-113E-154D-98C8-38569052FE18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4872596A-7328-EC4E-88DA-5B1B3E672671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F2-E246-839F-18F5D58CD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9.9</c:v>
                </c:pt>
                <c:pt idx="1">
                  <c:v>24.6</c:v>
                </c:pt>
                <c:pt idx="2">
                  <c:v>56.9</c:v>
                </c:pt>
                <c:pt idx="3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2-E246-839F-18F5D58CD5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 20-Mile radius of Brookhaven</a:t>
            </a:r>
          </a:p>
        </c:rich>
      </c:tx>
      <c:layout>
        <c:manualLayout>
          <c:xMode val="edge"/>
          <c:yMode val="edge"/>
          <c:x val="0.15595450012996512"/>
          <c:y val="6.0937545724691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bg1">
                  <a:lumMod val="950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rgbClr val="658537">
                  <a:alpha val="50000"/>
                </a:srgb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2-E246-839F-18F5D58CD57D}"/>
              </c:ext>
            </c:extLst>
          </c:dPt>
          <c:dPt>
            <c:idx val="1"/>
            <c:bubble3D val="0"/>
            <c:spPr>
              <a:solidFill>
                <a:srgbClr val="658537">
                  <a:alpha val="30000"/>
                </a:srgb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BF2-E246-839F-18F5D58CD57D}"/>
              </c:ext>
            </c:extLst>
          </c:dPt>
          <c:dPt>
            <c:idx val="2"/>
            <c:bubble3D val="0"/>
            <c:spPr>
              <a:solidFill>
                <a:srgbClr val="658537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2-E246-839F-18F5D58CD57D}"/>
              </c:ext>
            </c:extLst>
          </c:dPt>
          <c:dPt>
            <c:idx val="3"/>
            <c:bubble3D val="0"/>
            <c:spPr>
              <a:solidFill>
                <a:srgbClr val="658537">
                  <a:alpha val="70000"/>
                </a:srgb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BF2-E246-839F-18F5D58CD5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BF2-E246-839F-18F5D58CD5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84D074B-9D23-4C4B-A47E-C292F461595C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899F40C-A357-7C45-A2E1-4F4681E32FF8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F2-E246-839F-18F5D58CD5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7FF6A1-D39B-5F48-BA9F-7371CECDC3C4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D952FDF-60B2-FC48-B516-7DF047AA0C3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F2-E246-839F-18F5D58CD5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E3FA2D3-113E-154D-98C8-38569052FE18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4872596A-7328-EC4E-88DA-5B1B3E672671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F2-E246-839F-18F5D58CD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13</c:v>
                </c:pt>
                <c:pt idx="2">
                  <c:v>44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2-E246-839F-18F5D58CD5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dPt>
            <c:idx val="0"/>
            <c:bubble3D val="0"/>
            <c:spPr>
              <a:solidFill>
                <a:srgbClr val="307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B-2946-824A-04B36744A4F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1-2046-B422-570486A3AE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1-2046-B422-570486A3AE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1-2046-B422-570486A3AE8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20.100000000000001</c:v>
                </c:pt>
                <c:pt idx="1">
                  <c:v>79.900000000000006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B-2946-824A-04B36744A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dPt>
            <c:idx val="0"/>
            <c:bubble3D val="0"/>
            <c:spPr>
              <a:solidFill>
                <a:srgbClr val="307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B-2946-824A-04B36744A4F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1-2046-B422-570486A3AE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1-2046-B422-570486A3AE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1-2046-B422-570486A3AE8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0.23100000000000001</c:v>
                </c:pt>
                <c:pt idx="1">
                  <c:v>0.76900000000000002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B-2946-824A-04B36744A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  <a:r>
              <a:rPr lang="en-US" b="1" i="0" baseline="0" dirty="0">
                <a:latin typeface="Arial Narrow" panose="020B0604020202020204" pitchFamily="34" charset="0"/>
                <a:cs typeface="Arial Narrow" panose="020B0604020202020204" pitchFamily="34" charset="0"/>
              </a:rPr>
              <a:t> HIGHSCHOOL </a:t>
            </a:r>
          </a:p>
          <a:p>
            <a:pPr>
              <a:defRPr/>
            </a:pPr>
            <a:r>
              <a:rPr lang="en-US" b="1" i="0" baseline="0" dirty="0">
                <a:latin typeface="Arial Narrow" panose="020B0604020202020204" pitchFamily="34" charset="0"/>
                <a:cs typeface="Arial Narrow" panose="020B0604020202020204" pitchFamily="34" charset="0"/>
              </a:rPr>
              <a:t>GRAD</a:t>
            </a:r>
            <a:endParaRPr lang="en-US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B-2946-824A-04B36744A4FD}"/>
              </c:ext>
            </c:extLst>
          </c:dPt>
          <c:dPt>
            <c:idx val="1"/>
            <c:bubble3D val="0"/>
            <c:spPr>
              <a:solidFill>
                <a:srgbClr val="ABB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1-2046-B422-570486A3AE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1-2046-B422-570486A3AE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1-2046-B422-570486A3AE8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0.126</c:v>
                </c:pt>
                <c:pt idx="1">
                  <c:v>0.874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B-2946-824A-04B36744A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  <a:r>
              <a:rPr lang="en-US" b="1" i="0" baseline="0" dirty="0">
                <a:latin typeface="Arial Narrow" panose="020B0604020202020204" pitchFamily="34" charset="0"/>
                <a:cs typeface="Arial Narrow" panose="020B0604020202020204" pitchFamily="34" charset="0"/>
              </a:rPr>
              <a:t> HIGHSCHOOL </a:t>
            </a:r>
          </a:p>
          <a:p>
            <a:pPr>
              <a:defRPr/>
            </a:pPr>
            <a:r>
              <a:rPr lang="en-US" b="1" i="0" baseline="0" dirty="0">
                <a:latin typeface="Arial Narrow" panose="020B0604020202020204" pitchFamily="34" charset="0"/>
                <a:cs typeface="Arial Narrow" panose="020B0604020202020204" pitchFamily="34" charset="0"/>
              </a:rPr>
              <a:t>GRAD</a:t>
            </a:r>
            <a:endParaRPr lang="en-US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B-2946-824A-04B36744A4FD}"/>
              </c:ext>
            </c:extLst>
          </c:dPt>
          <c:dPt>
            <c:idx val="1"/>
            <c:bubble3D val="0"/>
            <c:spPr>
              <a:solidFill>
                <a:srgbClr val="ABB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1-2046-B422-570486A3AE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1-2046-B422-570486A3AE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1-2046-B422-570486A3AE8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0.126</c:v>
                </c:pt>
                <c:pt idx="1">
                  <c:v>0.63200000000000001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B-2946-824A-04B36744A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9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  <a:r>
              <a:rPr lang="en-US" b="1" i="0" baseline="0" dirty="0">
                <a:latin typeface="Arial Narrow" panose="020B0604020202020204" pitchFamily="34" charset="0"/>
                <a:cs typeface="Arial Narrow" panose="020B0604020202020204" pitchFamily="34" charset="0"/>
              </a:rPr>
              <a:t> BACHELORS DEGREE OR HIGHER</a:t>
            </a:r>
            <a:endParaRPr lang="en-US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B-2946-824A-04B36744A4FD}"/>
              </c:ext>
            </c:extLst>
          </c:dPt>
          <c:dPt>
            <c:idx val="1"/>
            <c:bubble3D val="0"/>
            <c:spPr>
              <a:solidFill>
                <a:srgbClr val="6585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1-2046-B422-570486A3AE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1-2046-B422-570486A3AE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1-2046-B422-570486A3AE8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0.126</c:v>
                </c:pt>
                <c:pt idx="1">
                  <c:v>0.874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B-2946-824A-04B36744A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6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2255F-89DF-DA40-8ED9-228BA7C8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81C5A-EF73-8940-8746-5E14B5997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654DD-C6EB-3249-92E3-247DCC5A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C4FD4-66B4-4641-BED0-88D3DC43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5528-980E-9640-9D7A-F7CBBEBD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4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5387-17BE-5746-B0BA-72306076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8B548-5E7A-8741-8A0A-741F7B320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6A2B9-B71F-D842-90D4-A9A4AC37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D1F03-66C7-8E4C-920D-EB92C259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92F5A-9CB9-4E42-98C3-B3CB5EB0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6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F0FD74-5AE0-7B44-9491-FC985E6B4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923CE-A1FB-D141-9979-58040389F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4A31F-86BF-814A-BE8B-A5FD36C3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369A4-A4E0-3041-B36A-2D0C1DA5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A64D-142A-134D-8F54-62C0A3CC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0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D4F7-585D-1841-9EF4-6E1C7E87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6075-4C3B-CD4A-9C54-2918F796E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16BD1-7836-904C-83C2-E910D3DD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312F4-5386-D649-883F-3C0A94D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DDDCC-D5AC-1B42-B3B2-987E9533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4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71E0-AE64-0F42-9BBE-A93DD64D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6338-CFD8-2743-9BD5-73BBFEDC3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28F05-34C1-6444-9F2C-0F57D344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161A9-2763-1343-93C8-04F8ED4E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13FFF-9EBE-1A4D-A36E-345A450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0418-6E27-E547-8DCC-4396C8A4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3EB3-B37A-BA44-831B-E62238FA1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2BE26-1AD2-6448-A6B0-E4AC1CAA3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8C51E-4B99-3C45-8362-DFD48DB2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BDC88-D94F-4F4B-9327-27EE70E9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5871C-E9C5-5646-AE27-1BE9863F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7E3B-74AF-6047-B302-C93FABBC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87706-8F14-F444-841F-85640BAD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41835-6949-3E44-8BF3-F5C705E98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EAD44-830D-FB4C-89FC-18B2F5859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768EB-EAB9-3C4E-AAB1-2271EA0A5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259D3-BCD4-E34A-A401-06538EF1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190354-4D91-1246-9FC2-45F36EA8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EF169-918A-E447-A914-5AF103A4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FBA8-4A01-BB43-8BDC-85632AC3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5B23F-E813-AF41-B101-7CCD6AD0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C86B5-363C-484E-B9D0-2BE2719B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EE61D-C306-E94B-B59C-3282B830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8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88B72-00AA-9948-99BC-0D4B19B5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A26E1-0F58-3B42-95E0-B898F827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727D-392B-9D44-972B-B756B062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2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7943-34A0-B241-8A99-080D938E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D3D3C-3293-1D40-BE21-24EA31496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DDD2A-2F88-314C-BAAD-B18C5A57D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14A87-1B1F-8047-91B7-31645FEE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8E4EF-8594-3245-A02D-3642E871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64476-9D64-3E4C-8B5B-62E06ECE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7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7FFE-F081-5343-9594-C2573EB1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5499F-A97D-0D46-B5A4-21EDB0D12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909BA-42E5-8C41-B8EF-53D69A750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973AB-8682-0942-95C7-7E482303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F4B3C-C39F-1649-899A-FF85FB23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39F73-D027-1644-9425-772B2EC4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D34285-B1DD-074B-8A7B-1E7E70AD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ED42D-A642-0A44-B2C5-E5DC4101F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94AD8-8B7C-9348-8220-567239809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DA8C-B013-2842-9B01-0240BF8E21F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F608-B833-2847-9C5F-E5A54CAFE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3DE4C-3845-9942-89B0-4916D0E7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F0FE-1E8D-1D49-AE33-2D26D8B9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52FADB-3617-8448-9694-3F513074D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B4DB05-0D27-ED45-A5B1-AF3340662248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307399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4787237-8F25-8849-8DD6-1164B920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6005" y="2436803"/>
            <a:ext cx="4527030" cy="198439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BROOKHAVEN DEMOGRAPHICS</a:t>
            </a:r>
            <a:br>
              <a:rPr lang="en-US" sz="54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5400" b="1" dirty="0">
                <a:solidFill>
                  <a:srgbClr val="ABBC8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F3C70E-2DE8-0C4D-B30D-BD1157A0712A}"/>
              </a:ext>
            </a:extLst>
          </p:cNvPr>
          <p:cNvCxnSpPr>
            <a:cxnSpLocks/>
          </p:cNvCxnSpPr>
          <p:nvPr/>
        </p:nvCxnSpPr>
        <p:spPr>
          <a:xfrm>
            <a:off x="5795592" y="2436803"/>
            <a:ext cx="0" cy="1984394"/>
          </a:xfrm>
          <a:prstGeom prst="line">
            <a:avLst/>
          </a:prstGeom>
          <a:ln w="25400" cmpd="sng">
            <a:solidFill>
              <a:schemeClr val="bg1">
                <a:alpha val="30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DE2FC0B-D767-BA4F-B827-5D4F68423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13" y="2437011"/>
            <a:ext cx="4402097" cy="20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89F1B3-24B3-C44E-906D-7B0539C457E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pic>
        <p:nvPicPr>
          <p:cNvPr id="4" name="Picture 3" descr="A person sitting on a table&#10;&#10;Description automatically generated">
            <a:extLst>
              <a:ext uri="{FF2B5EF4-FFF2-40B4-BE49-F238E27FC236}">
                <a16:creationId xmlns:a16="http://schemas.microsoft.com/office/drawing/2014/main" id="{CCDEB898-AE27-E443-8357-73888AC41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869" y="0"/>
            <a:ext cx="6149634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E9E24B-0B5A-0F46-A696-C44A8B0B24C2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Labor Force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01F2710-32B2-E94F-AA92-6647A88BE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977297"/>
              </p:ext>
            </p:extLst>
          </p:nvPr>
        </p:nvGraphicFramePr>
        <p:xfrm>
          <a:off x="0" y="2077243"/>
          <a:ext cx="3139673" cy="270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4907ADE-28DA-D14E-86A8-F6A09DE30CEA}"/>
              </a:ext>
            </a:extLst>
          </p:cNvPr>
          <p:cNvSpPr txBox="1"/>
          <p:nvPr/>
        </p:nvSpPr>
        <p:spPr>
          <a:xfrm>
            <a:off x="823687" y="3318864"/>
            <a:ext cx="14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79.9%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2EDE0F8-796E-874F-B835-29D3332D8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559482"/>
              </p:ext>
            </p:extLst>
          </p:nvPr>
        </p:nvGraphicFramePr>
        <p:xfrm>
          <a:off x="3028011" y="2077243"/>
          <a:ext cx="3139673" cy="270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C36D432-DDF0-BC45-96CD-3E0C622923ED}"/>
              </a:ext>
            </a:extLst>
          </p:cNvPr>
          <p:cNvSpPr txBox="1"/>
          <p:nvPr/>
        </p:nvSpPr>
        <p:spPr>
          <a:xfrm>
            <a:off x="3846707" y="3304978"/>
            <a:ext cx="14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76.9%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E25358-82DD-3545-93DC-E2AA8AAAFFD6}"/>
              </a:ext>
            </a:extLst>
          </p:cNvPr>
          <p:cNvCxnSpPr>
            <a:cxnSpLocks/>
          </p:cNvCxnSpPr>
          <p:nvPr/>
        </p:nvCxnSpPr>
        <p:spPr>
          <a:xfrm rot="5400000">
            <a:off x="1910475" y="3358901"/>
            <a:ext cx="235345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664F9F2-4D6F-6543-8758-09192E6A8D67}"/>
              </a:ext>
            </a:extLst>
          </p:cNvPr>
          <p:cNvSpPr/>
          <p:nvPr/>
        </p:nvSpPr>
        <p:spPr>
          <a:xfrm>
            <a:off x="388494" y="827319"/>
            <a:ext cx="304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Civilian labor force (Age 16+)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1DC96A-CD88-0845-89A4-B3C1AAFD8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847" y="103290"/>
            <a:ext cx="2011304" cy="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89F1B3-24B3-C44E-906D-7B0539C457E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421CB-EFEB-D346-BF51-115D3ACF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34" y="2470861"/>
            <a:ext cx="1939475" cy="2314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EB898-AE27-E443-8357-73888AC41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684" y="0"/>
            <a:ext cx="602431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E9E24B-0B5A-0F46-A696-C44A8B0B24C2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Labor 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07ADE-28DA-D14E-86A8-F6A09DE30CEA}"/>
              </a:ext>
            </a:extLst>
          </p:cNvPr>
          <p:cNvSpPr txBox="1"/>
          <p:nvPr/>
        </p:nvSpPr>
        <p:spPr>
          <a:xfrm>
            <a:off x="502133" y="3520296"/>
            <a:ext cx="193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24.3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E25358-82DD-3545-93DC-E2AA8AAAFFD6}"/>
              </a:ext>
            </a:extLst>
          </p:cNvPr>
          <p:cNvCxnSpPr>
            <a:cxnSpLocks/>
          </p:cNvCxnSpPr>
          <p:nvPr/>
        </p:nvCxnSpPr>
        <p:spPr>
          <a:xfrm rot="5400000">
            <a:off x="1910475" y="3358901"/>
            <a:ext cx="235345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664F9F2-4D6F-6543-8758-09192E6A8D67}"/>
              </a:ext>
            </a:extLst>
          </p:cNvPr>
          <p:cNvSpPr/>
          <p:nvPr/>
        </p:nvSpPr>
        <p:spPr>
          <a:xfrm>
            <a:off x="388494" y="827319"/>
            <a:ext cx="308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Travel time to work in minutes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4E175-3342-2146-9519-6CF604D42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2B484A-3B1E-AB44-B380-22FAFEF58BEF}"/>
              </a:ext>
            </a:extLst>
          </p:cNvPr>
          <p:cNvSpPr/>
          <p:nvPr/>
        </p:nvSpPr>
        <p:spPr>
          <a:xfrm>
            <a:off x="1163825" y="182172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BD3A80-933E-6843-B065-6389B211A497}"/>
              </a:ext>
            </a:extLst>
          </p:cNvPr>
          <p:cNvSpPr/>
          <p:nvPr/>
        </p:nvSpPr>
        <p:spPr>
          <a:xfrm>
            <a:off x="4316457" y="182172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9EF327-B225-764B-B095-8608ADE0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76" y="2470861"/>
            <a:ext cx="1939475" cy="2314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98F58D-79F6-0F40-A7A2-501C00B9452B}"/>
              </a:ext>
            </a:extLst>
          </p:cNvPr>
          <p:cNvSpPr txBox="1"/>
          <p:nvPr/>
        </p:nvSpPr>
        <p:spPr>
          <a:xfrm>
            <a:off x="3600175" y="3520296"/>
            <a:ext cx="193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26.1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B44D91-0164-BD48-BFF5-98F4A06BCDFE}"/>
              </a:ext>
            </a:extLst>
          </p:cNvPr>
          <p:cNvSpPr/>
          <p:nvPr/>
        </p:nvSpPr>
        <p:spPr>
          <a:xfrm>
            <a:off x="1029343" y="4906115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Minutes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8EAC4-14C8-254B-8600-70F377ED2E7C}"/>
              </a:ext>
            </a:extLst>
          </p:cNvPr>
          <p:cNvSpPr/>
          <p:nvPr/>
        </p:nvSpPr>
        <p:spPr>
          <a:xfrm>
            <a:off x="4120109" y="4906115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0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89F1B3-24B3-C44E-906D-7B0539C457E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C019C-404E-F94E-91D5-377E64759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5998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E9E24B-0B5A-0F46-A696-C44A8B0B24C2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Education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01F2710-32B2-E94F-AA92-6647A88BE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143454"/>
              </p:ext>
            </p:extLst>
          </p:nvPr>
        </p:nvGraphicFramePr>
        <p:xfrm>
          <a:off x="0" y="2077243"/>
          <a:ext cx="3139673" cy="270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4907ADE-28DA-D14E-86A8-F6A09DE30CEA}"/>
              </a:ext>
            </a:extLst>
          </p:cNvPr>
          <p:cNvSpPr txBox="1"/>
          <p:nvPr/>
        </p:nvSpPr>
        <p:spPr>
          <a:xfrm>
            <a:off x="981990" y="3403994"/>
            <a:ext cx="14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87.4%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2EDE0F8-796E-874F-B835-29D3332D8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610607"/>
              </p:ext>
            </p:extLst>
          </p:nvPr>
        </p:nvGraphicFramePr>
        <p:xfrm>
          <a:off x="3028011" y="2077243"/>
          <a:ext cx="3139673" cy="270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C36D432-DDF0-BC45-96CD-3E0C622923ED}"/>
              </a:ext>
            </a:extLst>
          </p:cNvPr>
          <p:cNvSpPr txBox="1"/>
          <p:nvPr/>
        </p:nvSpPr>
        <p:spPr>
          <a:xfrm>
            <a:off x="4010001" y="3403994"/>
            <a:ext cx="14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87.4%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E25358-82DD-3545-93DC-E2AA8AAAFFD6}"/>
              </a:ext>
            </a:extLst>
          </p:cNvPr>
          <p:cNvCxnSpPr>
            <a:cxnSpLocks/>
          </p:cNvCxnSpPr>
          <p:nvPr/>
        </p:nvCxnSpPr>
        <p:spPr>
          <a:xfrm rot="5400000">
            <a:off x="1910475" y="3358901"/>
            <a:ext cx="2353456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1299A4E-2703-EC48-9E6B-7C2969526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4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89F1B3-24B3-C44E-906D-7B0539C457E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pic>
        <p:nvPicPr>
          <p:cNvPr id="23" name="Picture 22" descr="A picture containing person, dog, indoor&#10;&#10;Description automatically generated">
            <a:extLst>
              <a:ext uri="{FF2B5EF4-FFF2-40B4-BE49-F238E27FC236}">
                <a16:creationId xmlns:a16="http://schemas.microsoft.com/office/drawing/2014/main" id="{3F63E650-45C4-4942-84DD-5FCE5FF7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918" y="0"/>
            <a:ext cx="608127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E9E24B-0B5A-0F46-A696-C44A8B0B24C2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4F213-FC61-5240-828F-EED5D265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47" y="103290"/>
            <a:ext cx="2011304" cy="929222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2EDE0F8-796E-874F-B835-29D3332D8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800653"/>
              </p:ext>
            </p:extLst>
          </p:nvPr>
        </p:nvGraphicFramePr>
        <p:xfrm>
          <a:off x="3028011" y="2077243"/>
          <a:ext cx="3139673" cy="270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C36D432-DDF0-BC45-96CD-3E0C622923ED}"/>
              </a:ext>
            </a:extLst>
          </p:cNvPr>
          <p:cNvSpPr txBox="1"/>
          <p:nvPr/>
        </p:nvSpPr>
        <p:spPr>
          <a:xfrm>
            <a:off x="4010001" y="3403994"/>
            <a:ext cx="14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63.2%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18CEB86-C0F6-0A46-9078-021E633A4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308279"/>
              </p:ext>
            </p:extLst>
          </p:nvPr>
        </p:nvGraphicFramePr>
        <p:xfrm>
          <a:off x="14985" y="2077243"/>
          <a:ext cx="3139673" cy="270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3913A7B-54F2-5E4E-9383-713A0CB8E596}"/>
              </a:ext>
            </a:extLst>
          </p:cNvPr>
          <p:cNvSpPr txBox="1"/>
          <p:nvPr/>
        </p:nvSpPr>
        <p:spPr>
          <a:xfrm>
            <a:off x="996975" y="3403994"/>
            <a:ext cx="14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57.7%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CD4FC5-EE16-7F46-9FAF-A59E4CB0C049}"/>
              </a:ext>
            </a:extLst>
          </p:cNvPr>
          <p:cNvCxnSpPr>
            <a:cxnSpLocks/>
          </p:cNvCxnSpPr>
          <p:nvPr/>
        </p:nvCxnSpPr>
        <p:spPr>
          <a:xfrm rot="5400000">
            <a:off x="1910475" y="3358901"/>
            <a:ext cx="2353456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3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Housing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7ADAB-3F8C-C54F-9FEA-9C8F3ACAE89A}"/>
              </a:ext>
            </a:extLst>
          </p:cNvPr>
          <p:cNvSpPr/>
          <p:nvPr/>
        </p:nvSpPr>
        <p:spPr>
          <a:xfrm>
            <a:off x="817567" y="1469036"/>
            <a:ext cx="2761975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TOTAL HOUSEHOLD UNITS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555EA-0161-A543-BA15-FF5A9DAA20EC}"/>
              </a:ext>
            </a:extLst>
          </p:cNvPr>
          <p:cNvSpPr txBox="1"/>
          <p:nvPr/>
        </p:nvSpPr>
        <p:spPr>
          <a:xfrm>
            <a:off x="883505" y="1959483"/>
            <a:ext cx="2847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23,239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A4416B-CE03-1541-A518-ABD01622E917}"/>
              </a:ext>
            </a:extLst>
          </p:cNvPr>
          <p:cNvSpPr/>
          <p:nvPr/>
        </p:nvSpPr>
        <p:spPr>
          <a:xfrm>
            <a:off x="1888209" y="309347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35431-3FC2-5449-B152-75CB948DB4C4}"/>
              </a:ext>
            </a:extLst>
          </p:cNvPr>
          <p:cNvSpPr txBox="1"/>
          <p:nvPr/>
        </p:nvSpPr>
        <p:spPr>
          <a:xfrm>
            <a:off x="883505" y="3937828"/>
            <a:ext cx="2875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21,780</a:t>
            </a:r>
            <a:endParaRPr lang="en-US" sz="8000" b="1" dirty="0">
              <a:solidFill>
                <a:srgbClr val="6585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56400-536A-E548-80C1-8D28D8F2EC02}"/>
              </a:ext>
            </a:extLst>
          </p:cNvPr>
          <p:cNvSpPr/>
          <p:nvPr/>
        </p:nvSpPr>
        <p:spPr>
          <a:xfrm>
            <a:off x="1888209" y="511791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71467-CEB5-3E4B-82B1-846024437A2C}"/>
              </a:ext>
            </a:extLst>
          </p:cNvPr>
          <p:cNvCxnSpPr>
            <a:cxnSpLocks/>
          </p:cNvCxnSpPr>
          <p:nvPr/>
        </p:nvCxnSpPr>
        <p:spPr>
          <a:xfrm>
            <a:off x="1000524" y="3768802"/>
            <a:ext cx="239842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BF2E865-0E2D-FB49-98DC-46A715782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4" cy="9292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C950B8-21E8-7941-AD6D-0ED0074C63DC}"/>
              </a:ext>
            </a:extLst>
          </p:cNvPr>
          <p:cNvCxnSpPr>
            <a:cxnSpLocks/>
          </p:cNvCxnSpPr>
          <p:nvPr/>
        </p:nvCxnSpPr>
        <p:spPr>
          <a:xfrm>
            <a:off x="4086429" y="1469036"/>
            <a:ext cx="0" cy="442209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DF1717B-FE6C-5843-B78E-11DF5F9876D3}"/>
              </a:ext>
            </a:extLst>
          </p:cNvPr>
          <p:cNvSpPr/>
          <p:nvPr/>
        </p:nvSpPr>
        <p:spPr>
          <a:xfrm>
            <a:off x="4625886" y="1469036"/>
            <a:ext cx="2940227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PERSONS PER HOUSEHOLD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64C39D-074B-5E43-99C8-8DF3F93DF1FD}"/>
              </a:ext>
            </a:extLst>
          </p:cNvPr>
          <p:cNvSpPr txBox="1"/>
          <p:nvPr/>
        </p:nvSpPr>
        <p:spPr>
          <a:xfrm>
            <a:off x="5449142" y="1913388"/>
            <a:ext cx="1451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2.3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5D3189-2E20-A346-BF37-A583796FC7BC}"/>
              </a:ext>
            </a:extLst>
          </p:cNvPr>
          <p:cNvSpPr/>
          <p:nvPr/>
        </p:nvSpPr>
        <p:spPr>
          <a:xfrm>
            <a:off x="5785652" y="309347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197AC9-E930-FA41-8440-F2BE214F7123}"/>
              </a:ext>
            </a:extLst>
          </p:cNvPr>
          <p:cNvSpPr txBox="1"/>
          <p:nvPr/>
        </p:nvSpPr>
        <p:spPr>
          <a:xfrm>
            <a:off x="4897967" y="3937828"/>
            <a:ext cx="2398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2.29</a:t>
            </a:r>
            <a:endParaRPr lang="en-US" sz="8000" b="1" dirty="0">
              <a:solidFill>
                <a:srgbClr val="6585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8FD888-EB8F-654F-AC6E-AA9D65F8FE87}"/>
              </a:ext>
            </a:extLst>
          </p:cNvPr>
          <p:cNvSpPr/>
          <p:nvPr/>
        </p:nvSpPr>
        <p:spPr>
          <a:xfrm>
            <a:off x="5785652" y="511791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6AFBE0-DE5F-D44D-AFF1-7C9CB8ACE2E9}"/>
              </a:ext>
            </a:extLst>
          </p:cNvPr>
          <p:cNvCxnSpPr>
            <a:cxnSpLocks/>
          </p:cNvCxnSpPr>
          <p:nvPr/>
        </p:nvCxnSpPr>
        <p:spPr>
          <a:xfrm>
            <a:off x="4897967" y="3768802"/>
            <a:ext cx="239842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714FC1-5114-7646-B0A7-8CD3103254E8}"/>
              </a:ext>
            </a:extLst>
          </p:cNvPr>
          <p:cNvCxnSpPr>
            <a:cxnSpLocks/>
          </p:cNvCxnSpPr>
          <p:nvPr/>
        </p:nvCxnSpPr>
        <p:spPr>
          <a:xfrm>
            <a:off x="8062583" y="1469036"/>
            <a:ext cx="0" cy="442209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61B2FDA-BDB2-C042-A824-38E6682D50D6}"/>
              </a:ext>
            </a:extLst>
          </p:cNvPr>
          <p:cNvSpPr/>
          <p:nvPr/>
        </p:nvSpPr>
        <p:spPr>
          <a:xfrm>
            <a:off x="8929661" y="1469036"/>
            <a:ext cx="2284986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FAMILY HOUSEHOLDS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90E5DD-16D5-AD48-A362-BD479CB54253}"/>
              </a:ext>
            </a:extLst>
          </p:cNvPr>
          <p:cNvSpPr txBox="1"/>
          <p:nvPr/>
        </p:nvSpPr>
        <p:spPr>
          <a:xfrm>
            <a:off x="8893023" y="1901414"/>
            <a:ext cx="2645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49.1%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FD16B9-B7B5-D345-8387-1530FBC7FBFE}"/>
              </a:ext>
            </a:extLst>
          </p:cNvPr>
          <p:cNvSpPr/>
          <p:nvPr/>
        </p:nvSpPr>
        <p:spPr>
          <a:xfrm>
            <a:off x="9761806" y="309347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3A2728-A12B-7340-BB7B-F90948A45A7A}"/>
              </a:ext>
            </a:extLst>
          </p:cNvPr>
          <p:cNvSpPr txBox="1"/>
          <p:nvPr/>
        </p:nvSpPr>
        <p:spPr>
          <a:xfrm>
            <a:off x="8757103" y="3937828"/>
            <a:ext cx="2619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47.3%</a:t>
            </a:r>
            <a:endParaRPr lang="en-US" sz="8000" b="1" dirty="0">
              <a:solidFill>
                <a:srgbClr val="6585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E6E807-7AEA-0644-9145-058A2D05BC3E}"/>
              </a:ext>
            </a:extLst>
          </p:cNvPr>
          <p:cNvSpPr/>
          <p:nvPr/>
        </p:nvSpPr>
        <p:spPr>
          <a:xfrm>
            <a:off x="9761806" y="511791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54F9E4-667F-6F49-AB5E-2C22B1A9C49C}"/>
              </a:ext>
            </a:extLst>
          </p:cNvPr>
          <p:cNvCxnSpPr>
            <a:cxnSpLocks/>
          </p:cNvCxnSpPr>
          <p:nvPr/>
        </p:nvCxnSpPr>
        <p:spPr>
          <a:xfrm>
            <a:off x="8874121" y="3768802"/>
            <a:ext cx="239842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05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Housing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7ADAB-3F8C-C54F-9FEA-9C8F3ACAE89A}"/>
              </a:ext>
            </a:extLst>
          </p:cNvPr>
          <p:cNvSpPr/>
          <p:nvPr/>
        </p:nvSpPr>
        <p:spPr>
          <a:xfrm>
            <a:off x="1189306" y="1469036"/>
            <a:ext cx="2018501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OWNER OCCUPIED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555EA-0161-A543-BA15-FF5A9DAA20EC}"/>
              </a:ext>
            </a:extLst>
          </p:cNvPr>
          <p:cNvSpPr txBox="1"/>
          <p:nvPr/>
        </p:nvSpPr>
        <p:spPr>
          <a:xfrm>
            <a:off x="911225" y="1923858"/>
            <a:ext cx="2613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49.1%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A4416B-CE03-1541-A518-ABD01622E917}"/>
              </a:ext>
            </a:extLst>
          </p:cNvPr>
          <p:cNvSpPr/>
          <p:nvPr/>
        </p:nvSpPr>
        <p:spPr>
          <a:xfrm>
            <a:off x="1888209" y="309347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35431-3FC2-5449-B152-75CB948DB4C4}"/>
              </a:ext>
            </a:extLst>
          </p:cNvPr>
          <p:cNvSpPr txBox="1"/>
          <p:nvPr/>
        </p:nvSpPr>
        <p:spPr>
          <a:xfrm>
            <a:off x="883506" y="3937828"/>
            <a:ext cx="2669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48.4%</a:t>
            </a:r>
            <a:endParaRPr lang="en-US" sz="8000" b="1" dirty="0">
              <a:solidFill>
                <a:srgbClr val="6585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56400-536A-E548-80C1-8D28D8F2EC02}"/>
              </a:ext>
            </a:extLst>
          </p:cNvPr>
          <p:cNvSpPr/>
          <p:nvPr/>
        </p:nvSpPr>
        <p:spPr>
          <a:xfrm>
            <a:off x="1888209" y="511791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71467-CEB5-3E4B-82B1-846024437A2C}"/>
              </a:ext>
            </a:extLst>
          </p:cNvPr>
          <p:cNvCxnSpPr>
            <a:cxnSpLocks/>
          </p:cNvCxnSpPr>
          <p:nvPr/>
        </p:nvCxnSpPr>
        <p:spPr>
          <a:xfrm>
            <a:off x="1000524" y="3768802"/>
            <a:ext cx="239842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BF2E865-0E2D-FB49-98DC-46A715782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4" cy="9292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C950B8-21E8-7941-AD6D-0ED0074C63DC}"/>
              </a:ext>
            </a:extLst>
          </p:cNvPr>
          <p:cNvCxnSpPr>
            <a:cxnSpLocks/>
          </p:cNvCxnSpPr>
          <p:nvPr/>
        </p:nvCxnSpPr>
        <p:spPr>
          <a:xfrm>
            <a:off x="4086429" y="1469036"/>
            <a:ext cx="0" cy="442209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DF1717B-FE6C-5843-B78E-11DF5F9876D3}"/>
              </a:ext>
            </a:extLst>
          </p:cNvPr>
          <p:cNvSpPr/>
          <p:nvPr/>
        </p:nvSpPr>
        <p:spPr>
          <a:xfrm>
            <a:off x="4950495" y="1469036"/>
            <a:ext cx="229101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MEDIAN GROSS RENT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64C39D-074B-5E43-99C8-8DF3F93DF1FD}"/>
              </a:ext>
            </a:extLst>
          </p:cNvPr>
          <p:cNvSpPr txBox="1"/>
          <p:nvPr/>
        </p:nvSpPr>
        <p:spPr>
          <a:xfrm>
            <a:off x="4711974" y="1951792"/>
            <a:ext cx="2788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$1,076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5D3189-2E20-A346-BF37-A583796FC7BC}"/>
              </a:ext>
            </a:extLst>
          </p:cNvPr>
          <p:cNvSpPr/>
          <p:nvPr/>
        </p:nvSpPr>
        <p:spPr>
          <a:xfrm>
            <a:off x="5785652" y="309347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197AC9-E930-FA41-8440-F2BE214F7123}"/>
              </a:ext>
            </a:extLst>
          </p:cNvPr>
          <p:cNvSpPr txBox="1"/>
          <p:nvPr/>
        </p:nvSpPr>
        <p:spPr>
          <a:xfrm>
            <a:off x="4086428" y="3937828"/>
            <a:ext cx="397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$1,255</a:t>
            </a:r>
            <a:endParaRPr lang="en-US" sz="8000" b="1" dirty="0">
              <a:solidFill>
                <a:srgbClr val="6585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8FD888-EB8F-654F-AC6E-AA9D65F8FE87}"/>
              </a:ext>
            </a:extLst>
          </p:cNvPr>
          <p:cNvSpPr/>
          <p:nvPr/>
        </p:nvSpPr>
        <p:spPr>
          <a:xfrm>
            <a:off x="5785652" y="511791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6AFBE0-DE5F-D44D-AFF1-7C9CB8ACE2E9}"/>
              </a:ext>
            </a:extLst>
          </p:cNvPr>
          <p:cNvCxnSpPr>
            <a:cxnSpLocks/>
          </p:cNvCxnSpPr>
          <p:nvPr/>
        </p:nvCxnSpPr>
        <p:spPr>
          <a:xfrm>
            <a:off x="4897967" y="3768802"/>
            <a:ext cx="239842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714FC1-5114-7646-B0A7-8CD3103254E8}"/>
              </a:ext>
            </a:extLst>
          </p:cNvPr>
          <p:cNvCxnSpPr>
            <a:cxnSpLocks/>
          </p:cNvCxnSpPr>
          <p:nvPr/>
        </p:nvCxnSpPr>
        <p:spPr>
          <a:xfrm>
            <a:off x="8062583" y="1469036"/>
            <a:ext cx="0" cy="442209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61B2FDA-BDB2-C042-A824-38E6682D50D6}"/>
              </a:ext>
            </a:extLst>
          </p:cNvPr>
          <p:cNvSpPr/>
          <p:nvPr/>
        </p:nvSpPr>
        <p:spPr>
          <a:xfrm>
            <a:off x="8939443" y="1469036"/>
            <a:ext cx="2265428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MEDIAN HOME VALUE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90E5DD-16D5-AD48-A362-BD479CB54253}"/>
              </a:ext>
            </a:extLst>
          </p:cNvPr>
          <p:cNvSpPr txBox="1"/>
          <p:nvPr/>
        </p:nvSpPr>
        <p:spPr>
          <a:xfrm>
            <a:off x="8182751" y="1948949"/>
            <a:ext cx="392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$365,000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FD16B9-B7B5-D345-8387-1530FBC7FBFE}"/>
              </a:ext>
            </a:extLst>
          </p:cNvPr>
          <p:cNvSpPr/>
          <p:nvPr/>
        </p:nvSpPr>
        <p:spPr>
          <a:xfrm>
            <a:off x="9761806" y="309347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3A2728-A12B-7340-BB7B-F90948A45A7A}"/>
              </a:ext>
            </a:extLst>
          </p:cNvPr>
          <p:cNvSpPr txBox="1"/>
          <p:nvPr/>
        </p:nvSpPr>
        <p:spPr>
          <a:xfrm>
            <a:off x="8112263" y="3937828"/>
            <a:ext cx="392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$419,800</a:t>
            </a:r>
            <a:endParaRPr lang="en-US" sz="8000" b="1" dirty="0">
              <a:solidFill>
                <a:srgbClr val="6585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E6E807-7AEA-0644-9145-058A2D05BC3E}"/>
              </a:ext>
            </a:extLst>
          </p:cNvPr>
          <p:cNvSpPr/>
          <p:nvPr/>
        </p:nvSpPr>
        <p:spPr>
          <a:xfrm>
            <a:off x="9761806" y="5117919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54F9E4-667F-6F49-AB5E-2C22B1A9C49C}"/>
              </a:ext>
            </a:extLst>
          </p:cNvPr>
          <p:cNvCxnSpPr>
            <a:cxnSpLocks/>
          </p:cNvCxnSpPr>
          <p:nvPr/>
        </p:nvCxnSpPr>
        <p:spPr>
          <a:xfrm>
            <a:off x="8874121" y="3768802"/>
            <a:ext cx="239842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6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930E5-950D-A545-A6C2-9CB65154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C1086CA-583C-224B-AA70-A6C5CE345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784660"/>
              </p:ext>
            </p:extLst>
          </p:nvPr>
        </p:nvGraphicFramePr>
        <p:xfrm>
          <a:off x="388494" y="1469036"/>
          <a:ext cx="3499635" cy="473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C54368-19D4-1D44-92BC-A449AF9ED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769963"/>
              </p:ext>
            </p:extLst>
          </p:nvPr>
        </p:nvGraphicFramePr>
        <p:xfrm>
          <a:off x="4804238" y="1469036"/>
          <a:ext cx="3499635" cy="473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0C7ADAB-3F8C-C54F-9FEA-9C8F3ACAE89A}"/>
              </a:ext>
            </a:extLst>
          </p:cNvPr>
          <p:cNvSpPr/>
          <p:nvPr/>
        </p:nvSpPr>
        <p:spPr>
          <a:xfrm>
            <a:off x="9131911" y="1469036"/>
            <a:ext cx="2300310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658537"/>
                </a:solidFill>
              </a:rPr>
              <a:t>PERSONS IN POVERTY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555EA-0161-A543-BA15-FF5A9DAA20EC}"/>
              </a:ext>
            </a:extLst>
          </p:cNvPr>
          <p:cNvSpPr txBox="1"/>
          <p:nvPr/>
        </p:nvSpPr>
        <p:spPr>
          <a:xfrm>
            <a:off x="9107287" y="2436589"/>
            <a:ext cx="2612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6585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10.2%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A4416B-CE03-1541-A518-ABD01622E917}"/>
              </a:ext>
            </a:extLst>
          </p:cNvPr>
          <p:cNvSpPr/>
          <p:nvPr/>
        </p:nvSpPr>
        <p:spPr>
          <a:xfrm>
            <a:off x="9971725" y="3596871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35431-3FC2-5449-B152-75CB948DB4C4}"/>
              </a:ext>
            </a:extLst>
          </p:cNvPr>
          <p:cNvSpPr txBox="1"/>
          <p:nvPr/>
        </p:nvSpPr>
        <p:spPr>
          <a:xfrm>
            <a:off x="9131911" y="4441220"/>
            <a:ext cx="2560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6585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14.1%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56400-536A-E548-80C1-8D28D8F2EC02}"/>
              </a:ext>
            </a:extLst>
          </p:cNvPr>
          <p:cNvSpPr/>
          <p:nvPr/>
        </p:nvSpPr>
        <p:spPr>
          <a:xfrm>
            <a:off x="9971725" y="5621311"/>
            <a:ext cx="62068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71467-CEB5-3E4B-82B1-846024437A2C}"/>
              </a:ext>
            </a:extLst>
          </p:cNvPr>
          <p:cNvCxnSpPr>
            <a:cxnSpLocks/>
          </p:cNvCxnSpPr>
          <p:nvPr/>
        </p:nvCxnSpPr>
        <p:spPr>
          <a:xfrm>
            <a:off x="9353862" y="4272194"/>
            <a:ext cx="184379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30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Median Household Income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930E5-950D-A545-A6C2-9CB65154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C54368-19D4-1D44-92BC-A449AF9ED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214917"/>
              </p:ext>
            </p:extLst>
          </p:nvPr>
        </p:nvGraphicFramePr>
        <p:xfrm>
          <a:off x="396656" y="1744500"/>
          <a:ext cx="10993239" cy="446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951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89F1B3-24B3-C44E-906D-7B0539C457E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E9E24B-0B5A-0F46-A696-C44A8B0B24C2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Educational Attainment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4F213-FC61-5240-828F-EED5D265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4" cy="9292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36D432-DDF0-BC45-96CD-3E0C622923ED}"/>
              </a:ext>
            </a:extLst>
          </p:cNvPr>
          <p:cNvSpPr txBox="1"/>
          <p:nvPr/>
        </p:nvSpPr>
        <p:spPr>
          <a:xfrm>
            <a:off x="4010001" y="3403994"/>
            <a:ext cx="14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87.4%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13A7B-54F2-5E4E-9383-713A0CB8E596}"/>
              </a:ext>
            </a:extLst>
          </p:cNvPr>
          <p:cNvSpPr txBox="1"/>
          <p:nvPr/>
        </p:nvSpPr>
        <p:spPr>
          <a:xfrm>
            <a:off x="996975" y="3403994"/>
            <a:ext cx="14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87.4%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CD4FC5-EE16-7F46-9FAF-A59E4CB0C049}"/>
              </a:ext>
            </a:extLst>
          </p:cNvPr>
          <p:cNvCxnSpPr>
            <a:cxnSpLocks/>
          </p:cNvCxnSpPr>
          <p:nvPr/>
        </p:nvCxnSpPr>
        <p:spPr>
          <a:xfrm rot="5400000">
            <a:off x="2092553" y="3358901"/>
            <a:ext cx="235345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D57183F-57C3-AB4B-A455-14C63F90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844" y="2502809"/>
            <a:ext cx="2042741" cy="986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F7DE2-5B1E-F142-B143-3D58E5F66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2" y="2502809"/>
            <a:ext cx="2042741" cy="9861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A70B00B-9EB4-4E4F-8F1A-4A4A095893C1}"/>
              </a:ext>
            </a:extLst>
          </p:cNvPr>
          <p:cNvSpPr/>
          <p:nvPr/>
        </p:nvSpPr>
        <p:spPr>
          <a:xfrm>
            <a:off x="1402482" y="192204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554CA8-1BD9-C745-BDC8-55B4FB16A465}"/>
              </a:ext>
            </a:extLst>
          </p:cNvPr>
          <p:cNvSpPr/>
          <p:nvPr/>
        </p:nvSpPr>
        <p:spPr>
          <a:xfrm>
            <a:off x="911353" y="4708131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Sandy Springs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CA3CEE-0E03-A046-BA72-04F65C3174CD}"/>
              </a:ext>
            </a:extLst>
          </p:cNvPr>
          <p:cNvSpPr/>
          <p:nvPr/>
        </p:nvSpPr>
        <p:spPr>
          <a:xfrm>
            <a:off x="394673" y="831910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Bachelor’s degree or higher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95148-B0FB-2A47-92C2-281BA7DB57E7}"/>
              </a:ext>
            </a:extLst>
          </p:cNvPr>
          <p:cNvSpPr txBox="1"/>
          <p:nvPr/>
        </p:nvSpPr>
        <p:spPr>
          <a:xfrm>
            <a:off x="745651" y="3542493"/>
            <a:ext cx="2095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61.1%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C8A8A2-3418-9D41-8811-29B7E8D6FE50}"/>
              </a:ext>
            </a:extLst>
          </p:cNvPr>
          <p:cNvSpPr txBox="1"/>
          <p:nvPr/>
        </p:nvSpPr>
        <p:spPr>
          <a:xfrm>
            <a:off x="3767605" y="3560551"/>
            <a:ext cx="202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66.3%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6C7FBC-6D6F-4841-9395-BF5F05294F1B}"/>
              </a:ext>
            </a:extLst>
          </p:cNvPr>
          <p:cNvSpPr/>
          <p:nvPr/>
        </p:nvSpPr>
        <p:spPr>
          <a:xfrm>
            <a:off x="4326543" y="192204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5926BC-6FAD-A241-BADC-7E65B6F0F67D}"/>
              </a:ext>
            </a:extLst>
          </p:cNvPr>
          <p:cNvSpPr/>
          <p:nvPr/>
        </p:nvSpPr>
        <p:spPr>
          <a:xfrm>
            <a:off x="4026968" y="4708131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Dunwoody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20C053-45AE-344B-AC99-45F0371A062C}"/>
              </a:ext>
            </a:extLst>
          </p:cNvPr>
          <p:cNvCxnSpPr>
            <a:cxnSpLocks/>
          </p:cNvCxnSpPr>
          <p:nvPr/>
        </p:nvCxnSpPr>
        <p:spPr>
          <a:xfrm rot="5400000">
            <a:off x="4876013" y="3358901"/>
            <a:ext cx="235345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99D42DC-95F4-F644-9CC7-47DD371B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304" y="2502809"/>
            <a:ext cx="2042741" cy="9861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3718A13-3A9E-B845-9855-CB13849AEBEC}"/>
              </a:ext>
            </a:extLst>
          </p:cNvPr>
          <p:cNvSpPr txBox="1"/>
          <p:nvPr/>
        </p:nvSpPr>
        <p:spPr>
          <a:xfrm>
            <a:off x="6470772" y="3542492"/>
            <a:ext cx="202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38.2%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D2EDE7-4CE6-7A49-B19B-B9C69E87C618}"/>
              </a:ext>
            </a:extLst>
          </p:cNvPr>
          <p:cNvSpPr/>
          <p:nvPr/>
        </p:nvSpPr>
        <p:spPr>
          <a:xfrm>
            <a:off x="7110003" y="192204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33AF98-5182-5743-B1A3-D7E1482A4ED3}"/>
              </a:ext>
            </a:extLst>
          </p:cNvPr>
          <p:cNvSpPr/>
          <p:nvPr/>
        </p:nvSpPr>
        <p:spPr>
          <a:xfrm>
            <a:off x="6810428" y="4708131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Chamblee </a:t>
            </a:r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7E335E-46A6-0A47-AF01-4CB1E9E0A6ED}"/>
              </a:ext>
            </a:extLst>
          </p:cNvPr>
          <p:cNvCxnSpPr>
            <a:cxnSpLocks/>
          </p:cNvCxnSpPr>
          <p:nvPr/>
        </p:nvCxnSpPr>
        <p:spPr>
          <a:xfrm rot="5400000">
            <a:off x="7665777" y="3358901"/>
            <a:ext cx="235345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25F7F00D-8765-E84F-AEAC-9DAA56A5E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068" y="2502809"/>
            <a:ext cx="2042741" cy="98615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D66C414-CD69-A04D-B1AF-458D167DF141}"/>
              </a:ext>
            </a:extLst>
          </p:cNvPr>
          <p:cNvSpPr txBox="1"/>
          <p:nvPr/>
        </p:nvSpPr>
        <p:spPr>
          <a:xfrm>
            <a:off x="9275470" y="3523148"/>
            <a:ext cx="1990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63.2%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0A3772-1BA9-7542-8B92-8916F84D7F82}"/>
              </a:ext>
            </a:extLst>
          </p:cNvPr>
          <p:cNvSpPr/>
          <p:nvPr/>
        </p:nvSpPr>
        <p:spPr>
          <a:xfrm>
            <a:off x="9899767" y="192204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B5581D4-B34D-B84F-9CBB-A1F5725DEE09}"/>
              </a:ext>
            </a:extLst>
          </p:cNvPr>
          <p:cNvSpPr/>
          <p:nvPr/>
        </p:nvSpPr>
        <p:spPr>
          <a:xfrm>
            <a:off x="9600192" y="4708131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Brookhaven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63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-46649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255964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Median Home Values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930E5-950D-A545-A6C2-9CB65154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2EF3B-960E-3346-A3F1-35EB6BDDE7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7" y="2342218"/>
            <a:ext cx="1486386" cy="12002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670312-9E07-3346-9F88-0454C321DA2F}"/>
              </a:ext>
            </a:extLst>
          </p:cNvPr>
          <p:cNvCxnSpPr>
            <a:cxnSpLocks/>
          </p:cNvCxnSpPr>
          <p:nvPr/>
        </p:nvCxnSpPr>
        <p:spPr>
          <a:xfrm rot="5400000">
            <a:off x="2149705" y="3358901"/>
            <a:ext cx="2353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C26BFA3-40D1-A346-97A2-3E7EA1451384}"/>
              </a:ext>
            </a:extLst>
          </p:cNvPr>
          <p:cNvSpPr/>
          <p:nvPr/>
        </p:nvSpPr>
        <p:spPr>
          <a:xfrm>
            <a:off x="1376226" y="192204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375ABC-EE6D-364F-B1BA-7CDF797BBBD2}"/>
              </a:ext>
            </a:extLst>
          </p:cNvPr>
          <p:cNvSpPr txBox="1"/>
          <p:nvPr/>
        </p:nvSpPr>
        <p:spPr>
          <a:xfrm>
            <a:off x="556898" y="3542493"/>
            <a:ext cx="268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$495,500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EECB45-8A19-AA4C-B128-EFECB996D229}"/>
              </a:ext>
            </a:extLst>
          </p:cNvPr>
          <p:cNvSpPr txBox="1"/>
          <p:nvPr/>
        </p:nvSpPr>
        <p:spPr>
          <a:xfrm>
            <a:off x="3639551" y="3570607"/>
            <a:ext cx="235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$455,500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E5F2A7-D6BF-C341-ACA5-DCC0C201F074}"/>
              </a:ext>
            </a:extLst>
          </p:cNvPr>
          <p:cNvSpPr/>
          <p:nvPr/>
        </p:nvSpPr>
        <p:spPr>
          <a:xfrm>
            <a:off x="4270583" y="192204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B4DD74-1EF9-134F-95C8-CFACD5805662}"/>
              </a:ext>
            </a:extLst>
          </p:cNvPr>
          <p:cNvCxnSpPr>
            <a:cxnSpLocks/>
          </p:cNvCxnSpPr>
          <p:nvPr/>
        </p:nvCxnSpPr>
        <p:spPr>
          <a:xfrm rot="5400000">
            <a:off x="4933165" y="3358901"/>
            <a:ext cx="2353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CBE9920-E910-1A49-B681-DA20DBDF4062}"/>
              </a:ext>
            </a:extLst>
          </p:cNvPr>
          <p:cNvSpPr txBox="1"/>
          <p:nvPr/>
        </p:nvSpPr>
        <p:spPr>
          <a:xfrm>
            <a:off x="6375804" y="3542493"/>
            <a:ext cx="240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$253,822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6DA600-EB2C-6F48-AE55-5BEDB6263396}"/>
              </a:ext>
            </a:extLst>
          </p:cNvPr>
          <p:cNvSpPr/>
          <p:nvPr/>
        </p:nvSpPr>
        <p:spPr>
          <a:xfrm>
            <a:off x="7032858" y="192204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F1A444-316D-5147-AB16-FC5F7CFDE2D4}"/>
              </a:ext>
            </a:extLst>
          </p:cNvPr>
          <p:cNvCxnSpPr>
            <a:cxnSpLocks/>
          </p:cNvCxnSpPr>
          <p:nvPr/>
        </p:nvCxnSpPr>
        <p:spPr>
          <a:xfrm rot="5400000">
            <a:off x="7722929" y="3358901"/>
            <a:ext cx="2353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7B2DF7-BE84-2947-BA14-35C2CF407F57}"/>
              </a:ext>
            </a:extLst>
          </p:cNvPr>
          <p:cNvSpPr txBox="1"/>
          <p:nvPr/>
        </p:nvSpPr>
        <p:spPr>
          <a:xfrm>
            <a:off x="9165567" y="3601386"/>
            <a:ext cx="2263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$419,800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B2AF58-B118-2544-969B-BE94DA300C9E}"/>
              </a:ext>
            </a:extLst>
          </p:cNvPr>
          <p:cNvSpPr/>
          <p:nvPr/>
        </p:nvSpPr>
        <p:spPr>
          <a:xfrm>
            <a:off x="9902430" y="192204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2FF573E-97C4-C24C-9D61-42EFCA5D3C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527" y="2342218"/>
            <a:ext cx="1486386" cy="1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C320FF-4CFD-3D4E-B12E-6786AEBAF6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687" y="2342218"/>
            <a:ext cx="1486386" cy="12002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63B2FA-0C21-954C-8580-E1F61E659D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167" y="2342218"/>
            <a:ext cx="1486386" cy="120027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52E1B4-4AE6-3843-BA74-6CE4EAA4B477}"/>
              </a:ext>
            </a:extLst>
          </p:cNvPr>
          <p:cNvSpPr/>
          <p:nvPr/>
        </p:nvSpPr>
        <p:spPr>
          <a:xfrm>
            <a:off x="968505" y="4708131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Sandy Springs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E12513-AA09-B043-900F-23DD47D1B48E}"/>
              </a:ext>
            </a:extLst>
          </p:cNvPr>
          <p:cNvSpPr/>
          <p:nvPr/>
        </p:nvSpPr>
        <p:spPr>
          <a:xfrm>
            <a:off x="4084120" y="4708131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Dunwoody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30F40-F3AE-6840-8DD6-95FE935ECF2F}"/>
              </a:ext>
            </a:extLst>
          </p:cNvPr>
          <p:cNvSpPr/>
          <p:nvPr/>
        </p:nvSpPr>
        <p:spPr>
          <a:xfrm>
            <a:off x="6867580" y="4708131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Chamblee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70DE22-9AF8-734A-A9EC-DC3F9229F6BC}"/>
              </a:ext>
            </a:extLst>
          </p:cNvPr>
          <p:cNvSpPr/>
          <p:nvPr/>
        </p:nvSpPr>
        <p:spPr>
          <a:xfrm>
            <a:off x="9643025" y="4675585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Brookhaven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2B8B4A-6357-E144-B1B5-D2D49B9F895F}"/>
              </a:ext>
            </a:extLst>
          </p:cNvPr>
          <p:cNvSpPr/>
          <p:nvPr/>
        </p:nvSpPr>
        <p:spPr>
          <a:xfrm>
            <a:off x="0" y="0"/>
            <a:ext cx="492177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1B1BA39-5511-B843-86CB-427FC00979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122" y="0"/>
            <a:ext cx="789687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2FC0B-D767-BA4F-B827-5D4F68423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47" y="103290"/>
            <a:ext cx="2011304" cy="92922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93961B5-4FD2-954F-9EBA-7884CAA0CF7A}"/>
              </a:ext>
            </a:extLst>
          </p:cNvPr>
          <p:cNvSpPr txBox="1">
            <a:spLocks/>
          </p:cNvSpPr>
          <p:nvPr/>
        </p:nvSpPr>
        <p:spPr>
          <a:xfrm>
            <a:off x="229849" y="329784"/>
            <a:ext cx="4053591" cy="1109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2014 Population vs.</a:t>
            </a:r>
          </a:p>
          <a:p>
            <a:pPr algn="l"/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2019 Population: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BF489B-5D32-034E-9854-BBFE7A45ADBB}"/>
              </a:ext>
            </a:extLst>
          </p:cNvPr>
          <p:cNvSpPr txBox="1"/>
          <p:nvPr/>
        </p:nvSpPr>
        <p:spPr>
          <a:xfrm>
            <a:off x="1088405" y="2441446"/>
            <a:ext cx="2133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585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43,344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25B428-601F-9D4E-8718-F5E4F692071F}"/>
              </a:ext>
            </a:extLst>
          </p:cNvPr>
          <p:cNvSpPr/>
          <p:nvPr/>
        </p:nvSpPr>
        <p:spPr>
          <a:xfrm>
            <a:off x="1080602" y="3596871"/>
            <a:ext cx="2133918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2014 Brookhaven only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C803E9-8515-8547-BF12-B4513E8EBC05}"/>
              </a:ext>
            </a:extLst>
          </p:cNvPr>
          <p:cNvSpPr txBox="1"/>
          <p:nvPr/>
        </p:nvSpPr>
        <p:spPr>
          <a:xfrm>
            <a:off x="0" y="4441220"/>
            <a:ext cx="4283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585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53,518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D1B826-A6D0-964F-A315-72286B357858}"/>
              </a:ext>
            </a:extLst>
          </p:cNvPr>
          <p:cNvSpPr/>
          <p:nvPr/>
        </p:nvSpPr>
        <p:spPr>
          <a:xfrm>
            <a:off x="1080602" y="5621311"/>
            <a:ext cx="2133918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2019 Brookhaven only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391E6F-BD7F-354C-9029-AA26F66A217D}"/>
              </a:ext>
            </a:extLst>
          </p:cNvPr>
          <p:cNvCxnSpPr>
            <a:cxnSpLocks/>
          </p:cNvCxnSpPr>
          <p:nvPr/>
        </p:nvCxnSpPr>
        <p:spPr>
          <a:xfrm>
            <a:off x="1219352" y="4272194"/>
            <a:ext cx="184379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02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Tax Digest: Citywide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930E5-950D-A545-A6C2-9CB65154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256400-536A-E548-80C1-8D28D8F2EC02}"/>
              </a:ext>
            </a:extLst>
          </p:cNvPr>
          <p:cNvSpPr/>
          <p:nvPr/>
        </p:nvSpPr>
        <p:spPr>
          <a:xfrm>
            <a:off x="505480" y="5761107"/>
            <a:ext cx="975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64.3%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increase in commercial property value city-wide from 2014 to 2018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71467-CEB5-3E4B-82B1-846024437A2C}"/>
              </a:ext>
            </a:extLst>
          </p:cNvPr>
          <p:cNvCxnSpPr>
            <a:cxnSpLocks/>
          </p:cNvCxnSpPr>
          <p:nvPr/>
        </p:nvCxnSpPr>
        <p:spPr>
          <a:xfrm>
            <a:off x="627089" y="5621311"/>
            <a:ext cx="1093782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CBDC84F-0684-504A-9E62-C93E277C1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42960"/>
              </p:ext>
            </p:extLst>
          </p:nvPr>
        </p:nvGraphicFramePr>
        <p:xfrm>
          <a:off x="627089" y="1435854"/>
          <a:ext cx="10937822" cy="366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8911">
                  <a:extLst>
                    <a:ext uri="{9D8B030D-6E8A-4147-A177-3AD203B41FA5}">
                      <a16:colId xmlns:a16="http://schemas.microsoft.com/office/drawing/2014/main" val="2876653587"/>
                    </a:ext>
                  </a:extLst>
                </a:gridCol>
                <a:gridCol w="5468911">
                  <a:extLst>
                    <a:ext uri="{9D8B030D-6E8A-4147-A177-3AD203B41FA5}">
                      <a16:colId xmlns:a16="http://schemas.microsoft.com/office/drawing/2014/main" val="2816418420"/>
                    </a:ext>
                  </a:extLst>
                </a:gridCol>
              </a:tblGrid>
              <a:tr h="67133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Ranking</a:t>
                      </a:r>
                    </a:p>
                  </a:txBody>
                  <a:tcPr marL="140783" marR="140783" marT="70392" marB="70392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Value</a:t>
                      </a:r>
                    </a:p>
                  </a:txBody>
                  <a:tcPr marL="140783" marR="140783" marT="70392" marB="703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89798"/>
                  </a:ext>
                </a:extLst>
              </a:tr>
              <a:tr h="599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14665" marR="14665" marT="1466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ABBC8D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979,656,758</a:t>
                      </a:r>
                    </a:p>
                  </a:txBody>
                  <a:tcPr marL="14665" marR="14665" marT="146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ABBC8D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46538135"/>
                  </a:ext>
                </a:extLst>
              </a:tr>
              <a:tr h="599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14665" marR="14665" marT="1466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1,121,043,473</a:t>
                      </a:r>
                    </a:p>
                  </a:txBody>
                  <a:tcPr marL="14665" marR="14665" marT="146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12335"/>
                  </a:ext>
                </a:extLst>
              </a:tr>
              <a:tr h="599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14665" marR="14665" marT="1466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ABBC8D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1,265,953,951</a:t>
                      </a:r>
                    </a:p>
                  </a:txBody>
                  <a:tcPr marL="14665" marR="14665" marT="146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ABBC8D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69720248"/>
                  </a:ext>
                </a:extLst>
              </a:tr>
              <a:tr h="599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14665" marR="14665" marT="1466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1,419,025,031</a:t>
                      </a:r>
                    </a:p>
                  </a:txBody>
                  <a:tcPr marL="14665" marR="14665" marT="146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841416"/>
                  </a:ext>
                </a:extLst>
              </a:tr>
              <a:tr h="599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14665" marR="14665" marT="1466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ABBC8D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1,610,457,965</a:t>
                      </a:r>
                    </a:p>
                  </a:txBody>
                  <a:tcPr marL="14665" marR="14665" marT="146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ABBC8D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48925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097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Tax Digest: Buford Highway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930E5-950D-A545-A6C2-9CB65154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C1086CA-583C-224B-AA70-A6C5CE345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434456"/>
              </p:ext>
            </p:extLst>
          </p:nvPr>
        </p:nvGraphicFramePr>
        <p:xfrm>
          <a:off x="388494" y="1469036"/>
          <a:ext cx="8493739" cy="473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0B555EA-0161-A543-BA15-FF5A9DAA20EC}"/>
              </a:ext>
            </a:extLst>
          </p:cNvPr>
          <p:cNvSpPr txBox="1"/>
          <p:nvPr/>
        </p:nvSpPr>
        <p:spPr>
          <a:xfrm>
            <a:off x="9242689" y="2416780"/>
            <a:ext cx="3198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54.58%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A4416B-CE03-1541-A518-ABD01622E917}"/>
              </a:ext>
            </a:extLst>
          </p:cNvPr>
          <p:cNvSpPr/>
          <p:nvPr/>
        </p:nvSpPr>
        <p:spPr>
          <a:xfrm>
            <a:off x="9270726" y="3596871"/>
            <a:ext cx="24304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Property value increase in 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strategic parcels along 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Buford Highway corridor 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from 2014-2018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071467-CEB5-3E4B-82B1-846024437A2C}"/>
              </a:ext>
            </a:extLst>
          </p:cNvPr>
          <p:cNvCxnSpPr>
            <a:cxnSpLocks/>
          </p:cNvCxnSpPr>
          <p:nvPr/>
        </p:nvCxnSpPr>
        <p:spPr>
          <a:xfrm>
            <a:off x="9353862" y="1993689"/>
            <a:ext cx="2353456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25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Buford Highway Strategic Parcels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930E5-950D-A545-A6C2-9CB65154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F2EA8F-1F3A-46B5-B2DC-CF6E70337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852038"/>
              </p:ext>
            </p:extLst>
          </p:nvPr>
        </p:nvGraphicFramePr>
        <p:xfrm>
          <a:off x="1402672" y="1237091"/>
          <a:ext cx="8939812" cy="498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7543511" imgH="5829300" progId="Acrobat.Document.DC">
                  <p:embed/>
                </p:oleObj>
              </mc:Choice>
              <mc:Fallback>
                <p:oleObj name="Acrobat Document" r:id="rId4" imgW="7543511" imgH="5829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2672" y="1237091"/>
                        <a:ext cx="8939812" cy="4981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0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Census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930E5-950D-A545-A6C2-9CB65154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2CD56-50B4-FB42-B749-82457D7180C9}"/>
              </a:ext>
            </a:extLst>
          </p:cNvPr>
          <p:cNvSpPr/>
          <p:nvPr/>
        </p:nvSpPr>
        <p:spPr>
          <a:xfrm>
            <a:off x="-95480" y="5138736"/>
            <a:ext cx="12382959" cy="767388"/>
          </a:xfrm>
          <a:prstGeom prst="rect">
            <a:avLst/>
          </a:prstGeom>
          <a:pattFill prst="dkDnDiag">
            <a:fgClr>
              <a:srgbClr val="65853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13CB9B-9C69-CF48-97EF-23544C26B5C6}"/>
              </a:ext>
            </a:extLst>
          </p:cNvPr>
          <p:cNvCxnSpPr/>
          <p:nvPr/>
        </p:nvCxnSpPr>
        <p:spPr>
          <a:xfrm>
            <a:off x="-125460" y="5516380"/>
            <a:ext cx="12552306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4540257-BE94-9A47-8481-A722AF47F4A5}"/>
              </a:ext>
            </a:extLst>
          </p:cNvPr>
          <p:cNvSpPr/>
          <p:nvPr/>
        </p:nvSpPr>
        <p:spPr>
          <a:xfrm>
            <a:off x="3577105" y="5321508"/>
            <a:ext cx="389744" cy="389744"/>
          </a:xfrm>
          <a:prstGeom prst="ellipse">
            <a:avLst/>
          </a:prstGeom>
          <a:solidFill>
            <a:srgbClr val="30739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A8D871-BE32-4A4B-970B-19C8F0B14508}"/>
              </a:ext>
            </a:extLst>
          </p:cNvPr>
          <p:cNvSpPr/>
          <p:nvPr/>
        </p:nvSpPr>
        <p:spPr>
          <a:xfrm>
            <a:off x="7055590" y="5321508"/>
            <a:ext cx="389744" cy="389744"/>
          </a:xfrm>
          <a:prstGeom prst="ellipse">
            <a:avLst/>
          </a:prstGeom>
          <a:solidFill>
            <a:srgbClr val="30739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134DF6-B9DF-AA4A-B938-E53A7A13079A}"/>
              </a:ext>
            </a:extLst>
          </p:cNvPr>
          <p:cNvSpPr/>
          <p:nvPr/>
        </p:nvSpPr>
        <p:spPr>
          <a:xfrm>
            <a:off x="10534075" y="5321508"/>
            <a:ext cx="389744" cy="389744"/>
          </a:xfrm>
          <a:prstGeom prst="ellipse">
            <a:avLst/>
          </a:prstGeom>
          <a:solidFill>
            <a:srgbClr val="30739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F55F1-C5EC-2A40-8A47-90BBF90149A6}"/>
              </a:ext>
            </a:extLst>
          </p:cNvPr>
          <p:cNvCxnSpPr/>
          <p:nvPr/>
        </p:nvCxnSpPr>
        <p:spPr>
          <a:xfrm flipV="1">
            <a:off x="7253231" y="2927532"/>
            <a:ext cx="0" cy="25888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A9CEEE-7680-BA4D-BBDB-7C587F00A550}"/>
              </a:ext>
            </a:extLst>
          </p:cNvPr>
          <p:cNvCxnSpPr/>
          <p:nvPr/>
        </p:nvCxnSpPr>
        <p:spPr>
          <a:xfrm>
            <a:off x="4612196" y="2927532"/>
            <a:ext cx="26410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797AD6-854B-8341-9883-F6763E0DD09E}"/>
              </a:ext>
            </a:extLst>
          </p:cNvPr>
          <p:cNvCxnSpPr/>
          <p:nvPr/>
        </p:nvCxnSpPr>
        <p:spPr>
          <a:xfrm flipV="1">
            <a:off x="10731716" y="2927532"/>
            <a:ext cx="0" cy="25888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257DEB-2281-6D48-9699-7EBA9072FB30}"/>
              </a:ext>
            </a:extLst>
          </p:cNvPr>
          <p:cNvCxnSpPr/>
          <p:nvPr/>
        </p:nvCxnSpPr>
        <p:spPr>
          <a:xfrm>
            <a:off x="8090681" y="2927532"/>
            <a:ext cx="26410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190D8-85E2-974E-9A28-BAFE3C25644B}"/>
              </a:ext>
            </a:extLst>
          </p:cNvPr>
          <p:cNvSpPr/>
          <p:nvPr/>
        </p:nvSpPr>
        <p:spPr>
          <a:xfrm>
            <a:off x="8090679" y="2373290"/>
            <a:ext cx="3265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Mar. 2020-June 2020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6B183-CD38-C34E-BB79-8F1D80BE21B7}"/>
              </a:ext>
            </a:extLst>
          </p:cNvPr>
          <p:cNvSpPr/>
          <p:nvPr/>
        </p:nvSpPr>
        <p:spPr>
          <a:xfrm>
            <a:off x="8090680" y="3024643"/>
            <a:ext cx="2443395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dirty="0"/>
              <a:t>Call to action for residents to respond</a:t>
            </a:r>
            <a:endParaRPr lang="en-US" dirty="0">
              <a:solidFill>
                <a:srgbClr val="30739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9AA96-EAD9-8F49-9C73-094EA1D7F76C}"/>
              </a:ext>
            </a:extLst>
          </p:cNvPr>
          <p:cNvSpPr/>
          <p:nvPr/>
        </p:nvSpPr>
        <p:spPr>
          <a:xfrm>
            <a:off x="4627952" y="2373290"/>
            <a:ext cx="3265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Apr. 2019-Jan. 2020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0A022B-1772-624C-9DB2-76AA376C17A5}"/>
              </a:ext>
            </a:extLst>
          </p:cNvPr>
          <p:cNvSpPr/>
          <p:nvPr/>
        </p:nvSpPr>
        <p:spPr>
          <a:xfrm>
            <a:off x="4627953" y="3024643"/>
            <a:ext cx="2443395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dirty="0"/>
              <a:t>Promote participation in the census locally</a:t>
            </a:r>
            <a:endParaRPr lang="en-US" dirty="0">
              <a:solidFill>
                <a:srgbClr val="30739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D3FDED-7361-E14C-97C5-BA8725653FB1}"/>
              </a:ext>
            </a:extLst>
          </p:cNvPr>
          <p:cNvCxnSpPr/>
          <p:nvPr/>
        </p:nvCxnSpPr>
        <p:spPr>
          <a:xfrm flipV="1">
            <a:off x="3775513" y="2927532"/>
            <a:ext cx="0" cy="25888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3D418C-549C-1F4D-B85C-3A3CC5ABAC39}"/>
              </a:ext>
            </a:extLst>
          </p:cNvPr>
          <p:cNvCxnSpPr/>
          <p:nvPr/>
        </p:nvCxnSpPr>
        <p:spPr>
          <a:xfrm>
            <a:off x="1134478" y="2927532"/>
            <a:ext cx="26410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3FEC023-8030-8745-B99B-A4FB88A5288D}"/>
              </a:ext>
            </a:extLst>
          </p:cNvPr>
          <p:cNvSpPr/>
          <p:nvPr/>
        </p:nvSpPr>
        <p:spPr>
          <a:xfrm>
            <a:off x="1150234" y="2373290"/>
            <a:ext cx="3854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Jan. 2018-Sept.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E2C908-1FB6-654D-B82C-B87FDAE22DB2}"/>
              </a:ext>
            </a:extLst>
          </p:cNvPr>
          <p:cNvSpPr/>
          <p:nvPr/>
        </p:nvSpPr>
        <p:spPr>
          <a:xfrm>
            <a:off x="1150235" y="3024643"/>
            <a:ext cx="2443395" cy="95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dirty="0"/>
              <a:t>Engage and Educate leaders, partners, and communities</a:t>
            </a:r>
            <a:endParaRPr lang="en-US" dirty="0">
              <a:solidFill>
                <a:srgbClr val="30739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40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Census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930E5-950D-A545-A6C2-9CB65154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2CD56-50B4-FB42-B749-82457D7180C9}"/>
              </a:ext>
            </a:extLst>
          </p:cNvPr>
          <p:cNvSpPr/>
          <p:nvPr/>
        </p:nvSpPr>
        <p:spPr>
          <a:xfrm>
            <a:off x="-95480" y="5138736"/>
            <a:ext cx="12382959" cy="767388"/>
          </a:xfrm>
          <a:prstGeom prst="rect">
            <a:avLst/>
          </a:prstGeom>
          <a:pattFill prst="dkDnDiag">
            <a:fgClr>
              <a:srgbClr val="65853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13CB9B-9C69-CF48-97EF-23544C26B5C6}"/>
              </a:ext>
            </a:extLst>
          </p:cNvPr>
          <p:cNvCxnSpPr/>
          <p:nvPr/>
        </p:nvCxnSpPr>
        <p:spPr>
          <a:xfrm>
            <a:off x="-125460" y="5516380"/>
            <a:ext cx="12552306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4540257-BE94-9A47-8481-A722AF47F4A5}"/>
              </a:ext>
            </a:extLst>
          </p:cNvPr>
          <p:cNvSpPr/>
          <p:nvPr/>
        </p:nvSpPr>
        <p:spPr>
          <a:xfrm>
            <a:off x="3577105" y="5321508"/>
            <a:ext cx="389744" cy="389744"/>
          </a:xfrm>
          <a:prstGeom prst="ellipse">
            <a:avLst/>
          </a:prstGeom>
          <a:solidFill>
            <a:srgbClr val="30739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A8D871-BE32-4A4B-970B-19C8F0B14508}"/>
              </a:ext>
            </a:extLst>
          </p:cNvPr>
          <p:cNvSpPr/>
          <p:nvPr/>
        </p:nvSpPr>
        <p:spPr>
          <a:xfrm>
            <a:off x="7055590" y="5321508"/>
            <a:ext cx="389744" cy="389744"/>
          </a:xfrm>
          <a:prstGeom prst="ellipse">
            <a:avLst/>
          </a:prstGeom>
          <a:solidFill>
            <a:srgbClr val="30739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134DF6-B9DF-AA4A-B938-E53A7A13079A}"/>
              </a:ext>
            </a:extLst>
          </p:cNvPr>
          <p:cNvSpPr/>
          <p:nvPr/>
        </p:nvSpPr>
        <p:spPr>
          <a:xfrm>
            <a:off x="10534075" y="5321508"/>
            <a:ext cx="389744" cy="389744"/>
          </a:xfrm>
          <a:prstGeom prst="ellipse">
            <a:avLst/>
          </a:prstGeom>
          <a:solidFill>
            <a:srgbClr val="307399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CF55F1-C5EC-2A40-8A47-90BBF90149A6}"/>
              </a:ext>
            </a:extLst>
          </p:cNvPr>
          <p:cNvCxnSpPr/>
          <p:nvPr/>
        </p:nvCxnSpPr>
        <p:spPr>
          <a:xfrm flipV="1">
            <a:off x="7253231" y="2927532"/>
            <a:ext cx="0" cy="25888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A9CEEE-7680-BA4D-BBDB-7C587F00A550}"/>
              </a:ext>
            </a:extLst>
          </p:cNvPr>
          <p:cNvCxnSpPr/>
          <p:nvPr/>
        </p:nvCxnSpPr>
        <p:spPr>
          <a:xfrm>
            <a:off x="4612196" y="2927532"/>
            <a:ext cx="26410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797AD6-854B-8341-9883-F6763E0DD09E}"/>
              </a:ext>
            </a:extLst>
          </p:cNvPr>
          <p:cNvCxnSpPr/>
          <p:nvPr/>
        </p:nvCxnSpPr>
        <p:spPr>
          <a:xfrm flipV="1">
            <a:off x="10731716" y="2927532"/>
            <a:ext cx="0" cy="25888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257DEB-2281-6D48-9699-7EBA9072FB30}"/>
              </a:ext>
            </a:extLst>
          </p:cNvPr>
          <p:cNvCxnSpPr/>
          <p:nvPr/>
        </p:nvCxnSpPr>
        <p:spPr>
          <a:xfrm>
            <a:off x="8090681" y="2927532"/>
            <a:ext cx="26410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DE190D8-85E2-974E-9A28-BAFE3C25644B}"/>
              </a:ext>
            </a:extLst>
          </p:cNvPr>
          <p:cNvSpPr/>
          <p:nvPr/>
        </p:nvSpPr>
        <p:spPr>
          <a:xfrm>
            <a:off x="8090679" y="2373290"/>
            <a:ext cx="2443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Dec. 31, 2020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96B183-CD38-C34E-BB79-8F1D80BE21B7}"/>
              </a:ext>
            </a:extLst>
          </p:cNvPr>
          <p:cNvSpPr/>
          <p:nvPr/>
        </p:nvSpPr>
        <p:spPr>
          <a:xfrm>
            <a:off x="8090680" y="3024643"/>
            <a:ext cx="2443395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dirty="0"/>
              <a:t>Deliver counts to the President</a:t>
            </a:r>
            <a:endParaRPr lang="en-US" dirty="0">
              <a:solidFill>
                <a:srgbClr val="30739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9AA96-EAD9-8F49-9C73-094EA1D7F76C}"/>
              </a:ext>
            </a:extLst>
          </p:cNvPr>
          <p:cNvSpPr/>
          <p:nvPr/>
        </p:nvSpPr>
        <p:spPr>
          <a:xfrm>
            <a:off x="4627952" y="2373290"/>
            <a:ext cx="326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Aug. 2020-Sept. 2020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0A022B-1772-624C-9DB2-76AA376C17A5}"/>
              </a:ext>
            </a:extLst>
          </p:cNvPr>
          <p:cNvSpPr/>
          <p:nvPr/>
        </p:nvSpPr>
        <p:spPr>
          <a:xfrm>
            <a:off x="4627953" y="3024643"/>
            <a:ext cx="2443395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dirty="0"/>
              <a:t>Area census offices close</a:t>
            </a:r>
            <a:endParaRPr lang="en-US" dirty="0">
              <a:solidFill>
                <a:srgbClr val="30739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D3FDED-7361-E14C-97C5-BA8725653FB1}"/>
              </a:ext>
            </a:extLst>
          </p:cNvPr>
          <p:cNvCxnSpPr/>
          <p:nvPr/>
        </p:nvCxnSpPr>
        <p:spPr>
          <a:xfrm flipV="1">
            <a:off x="3775513" y="2927532"/>
            <a:ext cx="0" cy="25888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3D418C-549C-1F4D-B85C-3A3CC5ABAC39}"/>
              </a:ext>
            </a:extLst>
          </p:cNvPr>
          <p:cNvCxnSpPr/>
          <p:nvPr/>
        </p:nvCxnSpPr>
        <p:spPr>
          <a:xfrm>
            <a:off x="1134478" y="2927532"/>
            <a:ext cx="26410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3FEC023-8030-8745-B99B-A4FB88A5288D}"/>
              </a:ext>
            </a:extLst>
          </p:cNvPr>
          <p:cNvSpPr/>
          <p:nvPr/>
        </p:nvSpPr>
        <p:spPr>
          <a:xfrm>
            <a:off x="1150234" y="2373290"/>
            <a:ext cx="2143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April 1, 2020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E2C908-1FB6-654D-B82C-B87FDAE22DB2}"/>
              </a:ext>
            </a:extLst>
          </p:cNvPr>
          <p:cNvSpPr/>
          <p:nvPr/>
        </p:nvSpPr>
        <p:spPr>
          <a:xfrm>
            <a:off x="1150235" y="3024643"/>
            <a:ext cx="2443395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dirty="0"/>
              <a:t>Census day</a:t>
            </a:r>
            <a:endParaRPr lang="en-US" dirty="0">
              <a:solidFill>
                <a:srgbClr val="30739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4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52FADB-3617-8448-9694-3F513074D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B4DB05-0D27-ED45-A5B1-AF3340662248}"/>
              </a:ext>
            </a:extLst>
          </p:cNvPr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C90B0A-AEFE-A242-B9F3-D769013F9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722427"/>
            <a:ext cx="12191999" cy="1706572"/>
          </a:xfrm>
        </p:spPr>
        <p:txBody>
          <a:bodyPr anchor="t">
            <a:no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KEEP IN TOUCH</a:t>
            </a:r>
            <a:br>
              <a:rPr lang="en-US" sz="88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US" sz="8800" b="1" dirty="0">
              <a:solidFill>
                <a:srgbClr val="ABBC8D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5FD894-5B15-7746-B554-D552D08D517F}"/>
              </a:ext>
            </a:extLst>
          </p:cNvPr>
          <p:cNvCxnSpPr>
            <a:cxnSpLocks/>
          </p:cNvCxnSpPr>
          <p:nvPr/>
        </p:nvCxnSpPr>
        <p:spPr>
          <a:xfrm flipH="1">
            <a:off x="3807502" y="3321426"/>
            <a:ext cx="4512040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BD6D466-788E-8B43-B43D-7B5AB80DECC7}"/>
              </a:ext>
            </a:extLst>
          </p:cNvPr>
          <p:cNvSpPr/>
          <p:nvPr/>
        </p:nvSpPr>
        <p:spPr>
          <a:xfrm>
            <a:off x="3697745" y="3557571"/>
            <a:ext cx="479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Shirlynn.brownell@brookhavenga.gov</a:t>
            </a:r>
            <a:endParaRPr lang="en-US" sz="24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2D0D3C-A63A-4B44-9232-7A4AF09302F7}"/>
              </a:ext>
            </a:extLst>
          </p:cNvPr>
          <p:cNvSpPr/>
          <p:nvPr/>
        </p:nvSpPr>
        <p:spPr>
          <a:xfrm>
            <a:off x="4586612" y="4504573"/>
            <a:ext cx="30187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Brookhavenga.gov</a:t>
            </a:r>
            <a:endParaRPr lang="en-US" sz="30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BA1320-7159-934F-BF63-7D673B25A7B7}"/>
              </a:ext>
            </a:extLst>
          </p:cNvPr>
          <p:cNvCxnSpPr>
            <a:cxnSpLocks/>
          </p:cNvCxnSpPr>
          <p:nvPr/>
        </p:nvCxnSpPr>
        <p:spPr>
          <a:xfrm flipH="1">
            <a:off x="3807502" y="4310777"/>
            <a:ext cx="4512040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185E363-5108-9B4D-B781-B88329AD6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348" y="5623644"/>
            <a:ext cx="2174347" cy="10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4DB05-0D27-ED45-A5B1-AF3340662248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F3C70E-2DE8-0C4D-B30D-BD1157A0712A}"/>
              </a:ext>
            </a:extLst>
          </p:cNvPr>
          <p:cNvCxnSpPr>
            <a:cxnSpLocks/>
          </p:cNvCxnSpPr>
          <p:nvPr/>
        </p:nvCxnSpPr>
        <p:spPr>
          <a:xfrm>
            <a:off x="4926162" y="2436803"/>
            <a:ext cx="0" cy="1984394"/>
          </a:xfrm>
          <a:prstGeom prst="line">
            <a:avLst/>
          </a:prstGeom>
          <a:ln w="25400" cmpd="sng">
            <a:solidFill>
              <a:schemeClr val="bg1">
                <a:alpha val="30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DE2FC0B-D767-BA4F-B827-5D4F6842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2" y="2437011"/>
            <a:ext cx="4402097" cy="203376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2976392-1DBE-C446-816E-6A5FD1819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1505" y="2753002"/>
            <a:ext cx="6344121" cy="1706572"/>
          </a:xfrm>
        </p:spPr>
        <p:txBody>
          <a:bodyPr anchor="t">
            <a:noAutofit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  <a:br>
              <a:rPr lang="en-US" sz="88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n-US" sz="8800" b="1" dirty="0">
              <a:solidFill>
                <a:srgbClr val="ABBC8D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8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BE1CC7-5F51-7D4C-BBBC-7113C18E247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5132A9-1592-584E-B792-5E5AE55E6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095258"/>
              </p:ext>
            </p:extLst>
          </p:nvPr>
        </p:nvGraphicFramePr>
        <p:xfrm>
          <a:off x="-319999" y="971162"/>
          <a:ext cx="6415999" cy="601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924F338-8B32-1C44-9043-7F392B24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95" y="119922"/>
            <a:ext cx="4513289" cy="9861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Population by Race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8B9241A-9F9C-EE44-AC11-2FB8F53D9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717518"/>
              </p:ext>
            </p:extLst>
          </p:nvPr>
        </p:nvGraphicFramePr>
        <p:xfrm>
          <a:off x="5816397" y="971162"/>
          <a:ext cx="6293996" cy="601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4D184F7-7A45-7645-A92F-F04D36EC8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847" y="103290"/>
            <a:ext cx="2011304" cy="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7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BE1CC7-5F51-7D4C-BBBC-7113C18E247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5132A9-1592-584E-B792-5E5AE55E6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49862"/>
              </p:ext>
            </p:extLst>
          </p:nvPr>
        </p:nvGraphicFramePr>
        <p:xfrm>
          <a:off x="-319999" y="971162"/>
          <a:ext cx="6415999" cy="601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924F338-8B32-1C44-9043-7F392B24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95" y="119922"/>
            <a:ext cx="4513289" cy="9861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Population by Race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8B9241A-9F9C-EE44-AC11-2FB8F53D9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74191"/>
              </p:ext>
            </p:extLst>
          </p:nvPr>
        </p:nvGraphicFramePr>
        <p:xfrm>
          <a:off x="5816397" y="971162"/>
          <a:ext cx="6293996" cy="601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DF9BA13-029F-A646-AF5C-19B53E5C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BE1CC7-5F51-7D4C-BBBC-7113C18E247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24F338-8B32-1C44-9043-7F392B24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95" y="119922"/>
            <a:ext cx="4513289" cy="9861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Population by Age in 2014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9BA13-029F-A646-AF5C-19B53E5C5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3" cy="9292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0FDEE5-8157-784F-A81D-60A34BD73A3E}"/>
              </a:ext>
            </a:extLst>
          </p:cNvPr>
          <p:cNvSpPr/>
          <p:nvPr/>
        </p:nvSpPr>
        <p:spPr>
          <a:xfrm>
            <a:off x="388493" y="846629"/>
            <a:ext cx="134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Brookhaven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BBD786-B38D-4342-9D39-987941B9B116}"/>
              </a:ext>
            </a:extLst>
          </p:cNvPr>
          <p:cNvSpPr/>
          <p:nvPr/>
        </p:nvSpPr>
        <p:spPr>
          <a:xfrm>
            <a:off x="5114701" y="6020278"/>
            <a:ext cx="838691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Female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C05553-0CBB-A749-AAF8-E39B35C268FF}"/>
              </a:ext>
            </a:extLst>
          </p:cNvPr>
          <p:cNvSpPr/>
          <p:nvPr/>
        </p:nvSpPr>
        <p:spPr>
          <a:xfrm>
            <a:off x="6533459" y="6020278"/>
            <a:ext cx="609462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A3C7A6-ED1D-EA4A-AEBF-98B8902467C4}"/>
              </a:ext>
            </a:extLst>
          </p:cNvPr>
          <p:cNvCxnSpPr>
            <a:cxnSpLocks/>
          </p:cNvCxnSpPr>
          <p:nvPr/>
        </p:nvCxnSpPr>
        <p:spPr>
          <a:xfrm>
            <a:off x="6185169" y="5861150"/>
            <a:ext cx="0" cy="121420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9E3179-3671-D843-8023-BBCA72AC2BCA}"/>
              </a:ext>
            </a:extLst>
          </p:cNvPr>
          <p:cNvCxnSpPr>
            <a:cxnSpLocks/>
          </p:cNvCxnSpPr>
          <p:nvPr/>
        </p:nvCxnSpPr>
        <p:spPr>
          <a:xfrm>
            <a:off x="1361704" y="5671372"/>
            <a:ext cx="935251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B6DE806-40A8-D946-A532-359D740D1316}"/>
              </a:ext>
            </a:extLst>
          </p:cNvPr>
          <p:cNvSpPr txBox="1"/>
          <p:nvPr/>
        </p:nvSpPr>
        <p:spPr>
          <a:xfrm>
            <a:off x="2802657" y="5671372"/>
            <a:ext cx="2138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49.7%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A98BFD-61EF-D242-B4B4-B34430B8705F}"/>
              </a:ext>
            </a:extLst>
          </p:cNvPr>
          <p:cNvSpPr txBox="1"/>
          <p:nvPr/>
        </p:nvSpPr>
        <p:spPr>
          <a:xfrm>
            <a:off x="7251301" y="5671372"/>
            <a:ext cx="1993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50.2%</a:t>
            </a:r>
          </a:p>
        </p:txBody>
      </p:sp>
      <p:pic>
        <p:nvPicPr>
          <p:cNvPr id="22" name="Picture 21" descr="A person posing for a picture&#10;&#10;Description automatically generated">
            <a:extLst>
              <a:ext uri="{FF2B5EF4-FFF2-40B4-BE49-F238E27FC236}">
                <a16:creationId xmlns:a16="http://schemas.microsoft.com/office/drawing/2014/main" id="{658102AC-63C4-FA46-8F35-D9F16ED42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806" y="1661381"/>
            <a:ext cx="2140560" cy="2140560"/>
          </a:xfrm>
          <a:prstGeom prst="ellipse">
            <a:avLst/>
          </a:prstGeom>
        </p:spPr>
      </p:pic>
      <p:pic>
        <p:nvPicPr>
          <p:cNvPr id="28" name="Picture 2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1FE1EBCB-CAD3-C943-A8ED-E569EA9C9C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452" y="1652467"/>
            <a:ext cx="2149478" cy="2149478"/>
          </a:xfrm>
          <a:prstGeom prst="ellipse">
            <a:avLst/>
          </a:prstGeom>
        </p:spPr>
      </p:pic>
      <p:pic>
        <p:nvPicPr>
          <p:cNvPr id="29" name="Picture 28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3B67AA87-F1CA-0F48-B33F-617770313F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29"/>
          <a:stretch/>
        </p:blipFill>
        <p:spPr>
          <a:xfrm>
            <a:off x="659062" y="1658346"/>
            <a:ext cx="2143595" cy="2143595"/>
          </a:xfrm>
          <a:prstGeom prst="ellipse">
            <a:avLst/>
          </a:prstGeom>
        </p:spPr>
      </p:pic>
      <p:pic>
        <p:nvPicPr>
          <p:cNvPr id="30" name="Picture 29" descr="A young girl standing on a beach&#10;&#10;Description automatically generated">
            <a:extLst>
              <a:ext uri="{FF2B5EF4-FFF2-40B4-BE49-F238E27FC236}">
                <a16:creationId xmlns:a16="http://schemas.microsoft.com/office/drawing/2014/main" id="{13AA7CDB-A0C5-8C4F-9027-9088E5312F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2085" y="1628367"/>
            <a:ext cx="2143594" cy="2143594"/>
          </a:xfrm>
          <a:prstGeom prst="ellipse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4E56345-E0DA-A143-BA2A-C1F0015BD1E7}"/>
              </a:ext>
            </a:extLst>
          </p:cNvPr>
          <p:cNvSpPr/>
          <p:nvPr/>
        </p:nvSpPr>
        <p:spPr>
          <a:xfrm>
            <a:off x="893942" y="4723323"/>
            <a:ext cx="175381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UNDER 5 YEARS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754409-35AE-994B-8D2C-4440B9DB9BB4}"/>
              </a:ext>
            </a:extLst>
          </p:cNvPr>
          <p:cNvSpPr txBox="1"/>
          <p:nvPr/>
        </p:nvSpPr>
        <p:spPr>
          <a:xfrm>
            <a:off x="804001" y="3707660"/>
            <a:ext cx="196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9.1%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46462C-5DBE-084D-BB72-870C1715F552}"/>
              </a:ext>
            </a:extLst>
          </p:cNvPr>
          <p:cNvSpPr/>
          <p:nvPr/>
        </p:nvSpPr>
        <p:spPr>
          <a:xfrm>
            <a:off x="3598113" y="4723323"/>
            <a:ext cx="1862819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UNDER 18 YEARS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5D8DC6-CB10-3144-8597-AF4AA0FE7C57}"/>
              </a:ext>
            </a:extLst>
          </p:cNvPr>
          <p:cNvSpPr txBox="1"/>
          <p:nvPr/>
        </p:nvSpPr>
        <p:spPr>
          <a:xfrm>
            <a:off x="3562675" y="3707660"/>
            <a:ext cx="196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B7B461-A8F6-4748-86F6-6E7049B65F8E}"/>
              </a:ext>
            </a:extLst>
          </p:cNvPr>
          <p:cNvSpPr/>
          <p:nvPr/>
        </p:nvSpPr>
        <p:spPr>
          <a:xfrm>
            <a:off x="9387163" y="4723323"/>
            <a:ext cx="1524777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PERSONS 65+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F73AF1-AD70-5344-A639-E3CF27640BFA}"/>
              </a:ext>
            </a:extLst>
          </p:cNvPr>
          <p:cNvSpPr txBox="1"/>
          <p:nvPr/>
        </p:nvSpPr>
        <p:spPr>
          <a:xfrm>
            <a:off x="9182701" y="3707660"/>
            <a:ext cx="196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11.8%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51FCCA-7FB3-DF47-96BF-ED66457CE716}"/>
              </a:ext>
            </a:extLst>
          </p:cNvPr>
          <p:cNvSpPr/>
          <p:nvPr/>
        </p:nvSpPr>
        <p:spPr>
          <a:xfrm>
            <a:off x="6512598" y="4723323"/>
            <a:ext cx="155023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21 – 34 YEARS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3FA774-327D-3440-96F9-241233AFD81F}"/>
              </a:ext>
            </a:extLst>
          </p:cNvPr>
          <p:cNvSpPr txBox="1"/>
          <p:nvPr/>
        </p:nvSpPr>
        <p:spPr>
          <a:xfrm>
            <a:off x="6320866" y="3707660"/>
            <a:ext cx="196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07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26.1%</a:t>
            </a:r>
          </a:p>
        </p:txBody>
      </p:sp>
    </p:spTree>
    <p:extLst>
      <p:ext uri="{BB962C8B-B14F-4D97-AF65-F5344CB8AC3E}">
        <p14:creationId xmlns:p14="http://schemas.microsoft.com/office/powerpoint/2010/main" val="193551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BE1CC7-5F51-7D4C-BBBC-7113C18E247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24F338-8B32-1C44-9043-7F392B24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95" y="119922"/>
            <a:ext cx="4977984" cy="9861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Population by Age in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D184F7-7A45-7645-A92F-F04D36EC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4" cy="9292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6B0CE8C-6596-C241-AC89-1C2DD85F88B4}"/>
              </a:ext>
            </a:extLst>
          </p:cNvPr>
          <p:cNvSpPr/>
          <p:nvPr/>
        </p:nvSpPr>
        <p:spPr>
          <a:xfrm>
            <a:off x="891724" y="4723323"/>
            <a:ext cx="175381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UNDER 5 YEARS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E8A2B4-9383-DD45-A6D5-1BA6B7BFA79E}"/>
              </a:ext>
            </a:extLst>
          </p:cNvPr>
          <p:cNvSpPr txBox="1"/>
          <p:nvPr/>
        </p:nvSpPr>
        <p:spPr>
          <a:xfrm>
            <a:off x="801783" y="3707660"/>
            <a:ext cx="196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9.6%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512107-BCF5-9242-85CB-60566A0E533B}"/>
              </a:ext>
            </a:extLst>
          </p:cNvPr>
          <p:cNvSpPr/>
          <p:nvPr/>
        </p:nvSpPr>
        <p:spPr>
          <a:xfrm>
            <a:off x="3634915" y="4723323"/>
            <a:ext cx="1862819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UNDER 18 YEARS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F0E956-574F-504D-B24B-5CF27C747466}"/>
              </a:ext>
            </a:extLst>
          </p:cNvPr>
          <p:cNvSpPr txBox="1"/>
          <p:nvPr/>
        </p:nvSpPr>
        <p:spPr>
          <a:xfrm>
            <a:off x="3599477" y="3707660"/>
            <a:ext cx="196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22.7%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4088C1-9567-0C48-9381-B9D6D4908BCF}"/>
              </a:ext>
            </a:extLst>
          </p:cNvPr>
          <p:cNvSpPr/>
          <p:nvPr/>
        </p:nvSpPr>
        <p:spPr>
          <a:xfrm>
            <a:off x="9305519" y="4723323"/>
            <a:ext cx="1524777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PERSONS 65+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912432-84CA-B942-AC16-DCFCE8BFFDD1}"/>
              </a:ext>
            </a:extLst>
          </p:cNvPr>
          <p:cNvSpPr txBox="1"/>
          <p:nvPr/>
        </p:nvSpPr>
        <p:spPr>
          <a:xfrm>
            <a:off x="9101057" y="3707660"/>
            <a:ext cx="196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9.3%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2E2F91-E62A-6040-A125-0C605C26A63D}"/>
              </a:ext>
            </a:extLst>
          </p:cNvPr>
          <p:cNvSpPr/>
          <p:nvPr/>
        </p:nvSpPr>
        <p:spPr>
          <a:xfrm>
            <a:off x="388493" y="846629"/>
            <a:ext cx="179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Brookhaven only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DC13DE-E0B7-4443-B05D-7873BA3B5FA2}"/>
              </a:ext>
            </a:extLst>
          </p:cNvPr>
          <p:cNvSpPr txBox="1"/>
          <p:nvPr/>
        </p:nvSpPr>
        <p:spPr>
          <a:xfrm>
            <a:off x="2180844" y="5671372"/>
            <a:ext cx="293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49.4%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07F91D-BC8B-CA43-9136-4EC2CDB114BB}"/>
              </a:ext>
            </a:extLst>
          </p:cNvPr>
          <p:cNvSpPr/>
          <p:nvPr/>
        </p:nvSpPr>
        <p:spPr>
          <a:xfrm>
            <a:off x="5114701" y="6020278"/>
            <a:ext cx="838691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Female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CD649D-D22D-3A4E-87E1-B6B059C9F460}"/>
              </a:ext>
            </a:extLst>
          </p:cNvPr>
          <p:cNvSpPr txBox="1"/>
          <p:nvPr/>
        </p:nvSpPr>
        <p:spPr>
          <a:xfrm>
            <a:off x="7145645" y="5671372"/>
            <a:ext cx="271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50.5%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0EBA8F-CF25-FC43-BD45-BC4EC10419A1}"/>
              </a:ext>
            </a:extLst>
          </p:cNvPr>
          <p:cNvSpPr/>
          <p:nvPr/>
        </p:nvSpPr>
        <p:spPr>
          <a:xfrm>
            <a:off x="6533459" y="6020278"/>
            <a:ext cx="609462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Male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8713E0-405A-4F4D-8453-5DC2DEF26364}"/>
              </a:ext>
            </a:extLst>
          </p:cNvPr>
          <p:cNvCxnSpPr>
            <a:cxnSpLocks/>
          </p:cNvCxnSpPr>
          <p:nvPr/>
        </p:nvCxnSpPr>
        <p:spPr>
          <a:xfrm>
            <a:off x="6185169" y="5861150"/>
            <a:ext cx="0" cy="121420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E39CC4-5769-E347-9A75-AC25050FE1C4}"/>
              </a:ext>
            </a:extLst>
          </p:cNvPr>
          <p:cNvCxnSpPr>
            <a:cxnSpLocks/>
          </p:cNvCxnSpPr>
          <p:nvPr/>
        </p:nvCxnSpPr>
        <p:spPr>
          <a:xfrm>
            <a:off x="1361704" y="5671372"/>
            <a:ext cx="935251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366203C7-CED5-5C40-AC25-E071617432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888" y="1658347"/>
            <a:ext cx="2149478" cy="2149478"/>
          </a:xfrm>
          <a:prstGeom prst="ellipse">
            <a:avLst/>
          </a:prstGeom>
        </p:spPr>
      </p:pic>
      <p:pic>
        <p:nvPicPr>
          <p:cNvPr id="47" name="Picture 4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64F6F35-6212-A244-8C0A-805F6D87DC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112" y="1639603"/>
            <a:ext cx="2143594" cy="2143594"/>
          </a:xfrm>
          <a:prstGeom prst="ellipse">
            <a:avLst/>
          </a:prstGeom>
        </p:spPr>
      </p:pic>
      <p:pic>
        <p:nvPicPr>
          <p:cNvPr id="48" name="Picture 47" descr="A person holding a baby&#10;&#10;Description automatically generated">
            <a:extLst>
              <a:ext uri="{FF2B5EF4-FFF2-40B4-BE49-F238E27FC236}">
                <a16:creationId xmlns:a16="http://schemas.microsoft.com/office/drawing/2014/main" id="{3985F8F7-C349-8247-8895-FDA3E43FDB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01" y="1658347"/>
            <a:ext cx="2143594" cy="2143594"/>
          </a:xfrm>
          <a:prstGeom prst="ellipse">
            <a:avLst/>
          </a:prstGeom>
        </p:spPr>
      </p:pic>
      <p:pic>
        <p:nvPicPr>
          <p:cNvPr id="49" name="Picture 4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3C7D93A-BADD-4246-A821-128C642E9A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466" y="1660156"/>
            <a:ext cx="2143594" cy="2143594"/>
          </a:xfrm>
          <a:prstGeom prst="ellipse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DA1C12D-2604-E942-9742-E331BABA9181}"/>
              </a:ext>
            </a:extLst>
          </p:cNvPr>
          <p:cNvSpPr/>
          <p:nvPr/>
        </p:nvSpPr>
        <p:spPr>
          <a:xfrm>
            <a:off x="6564389" y="4723323"/>
            <a:ext cx="155023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21 – 34 YEARS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869047-8781-8449-BA59-2DA2EEC9259A}"/>
              </a:ext>
            </a:extLst>
          </p:cNvPr>
          <p:cNvSpPr txBox="1"/>
          <p:nvPr/>
        </p:nvSpPr>
        <p:spPr>
          <a:xfrm>
            <a:off x="6372658" y="3707660"/>
            <a:ext cx="196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21.7%</a:t>
            </a:r>
          </a:p>
        </p:txBody>
      </p:sp>
    </p:spTree>
    <p:extLst>
      <p:ext uri="{BB962C8B-B14F-4D97-AF65-F5344CB8AC3E}">
        <p14:creationId xmlns:p14="http://schemas.microsoft.com/office/powerpoint/2010/main" val="111447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BE1CC7-5F51-7D4C-BBBC-7113C18E247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pic>
        <p:nvPicPr>
          <p:cNvPr id="21" name="Picture 20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070BEB84-13F1-8847-A5BC-3CD21A6269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888" y="1658347"/>
            <a:ext cx="2149478" cy="2149478"/>
          </a:xfrm>
          <a:prstGeom prst="ellipse">
            <a:avLst/>
          </a:prstGeom>
        </p:spPr>
      </p:pic>
      <p:pic>
        <p:nvPicPr>
          <p:cNvPr id="22" name="Picture 21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CDCEEC6-7FBF-D04D-8141-DFDD4CE76D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112" y="1639603"/>
            <a:ext cx="2143594" cy="2143594"/>
          </a:xfrm>
          <a:prstGeom prst="ellipse">
            <a:avLst/>
          </a:prstGeom>
        </p:spPr>
      </p:pic>
      <p:pic>
        <p:nvPicPr>
          <p:cNvPr id="23" name="Picture 22" descr="A person holding a baby&#10;&#10;Description automatically generated">
            <a:extLst>
              <a:ext uri="{FF2B5EF4-FFF2-40B4-BE49-F238E27FC236}">
                <a16:creationId xmlns:a16="http://schemas.microsoft.com/office/drawing/2014/main" id="{7806647B-9E70-4C4D-B745-019D87FAE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01" y="1658347"/>
            <a:ext cx="2143594" cy="2143594"/>
          </a:xfrm>
          <a:prstGeom prst="ellipse">
            <a:avLst/>
          </a:prstGeom>
        </p:spPr>
      </p:pic>
      <p:pic>
        <p:nvPicPr>
          <p:cNvPr id="24" name="Picture 2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0ECBB28-0268-8149-9B34-620A71AFC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2" b="18938"/>
          <a:stretch/>
        </p:blipFill>
        <p:spPr>
          <a:xfrm>
            <a:off x="9016466" y="1660156"/>
            <a:ext cx="2143594" cy="2143594"/>
          </a:xfrm>
          <a:prstGeom prst="ellipse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24F338-8B32-1C44-9043-7F392B24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95" y="119922"/>
            <a:ext cx="4513289" cy="9861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Population by Age in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D184F7-7A45-7645-A92F-F04D36EC8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847" y="103290"/>
            <a:ext cx="2011304" cy="929222"/>
          </a:xfrm>
          <a:prstGeom prst="rect">
            <a:avLst/>
          </a:prstGeom>
        </p:spPr>
      </p:pic>
      <p:pic>
        <p:nvPicPr>
          <p:cNvPr id="27" name="Picture 2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F11504D-9CC7-D446-ABA8-1D83F86EA2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466" y="1660156"/>
            <a:ext cx="2143594" cy="2143594"/>
          </a:xfrm>
          <a:prstGeom prst="ellipse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7EF60C9-5141-4040-AA1F-66CB023948A2}"/>
              </a:ext>
            </a:extLst>
          </p:cNvPr>
          <p:cNvSpPr/>
          <p:nvPr/>
        </p:nvSpPr>
        <p:spPr>
          <a:xfrm>
            <a:off x="883649" y="4723323"/>
            <a:ext cx="175381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UNDER 5 YEARS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4D68C2-B597-F24E-94CA-94D7143F2537}"/>
              </a:ext>
            </a:extLst>
          </p:cNvPr>
          <p:cNvSpPr txBox="1"/>
          <p:nvPr/>
        </p:nvSpPr>
        <p:spPr>
          <a:xfrm>
            <a:off x="793708" y="3707660"/>
            <a:ext cx="196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6.5%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2BC135-0D86-E443-8ADD-909129D9E7DC}"/>
              </a:ext>
            </a:extLst>
          </p:cNvPr>
          <p:cNvSpPr/>
          <p:nvPr/>
        </p:nvSpPr>
        <p:spPr>
          <a:xfrm>
            <a:off x="3586816" y="4723323"/>
            <a:ext cx="1862819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UNDER 18 YEARS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F88845-4F3C-AA48-898D-3A790324BEE7}"/>
              </a:ext>
            </a:extLst>
          </p:cNvPr>
          <p:cNvSpPr txBox="1"/>
          <p:nvPr/>
        </p:nvSpPr>
        <p:spPr>
          <a:xfrm>
            <a:off x="3313807" y="3707660"/>
            <a:ext cx="2408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23.7%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79C868-8C76-E84E-AFB2-526F1235DE7E}"/>
              </a:ext>
            </a:extLst>
          </p:cNvPr>
          <p:cNvSpPr/>
          <p:nvPr/>
        </p:nvSpPr>
        <p:spPr>
          <a:xfrm>
            <a:off x="9387163" y="4723323"/>
            <a:ext cx="1524777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PERSONS 65+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B2C0CB-80C4-F24E-A527-88AD20BCD915}"/>
              </a:ext>
            </a:extLst>
          </p:cNvPr>
          <p:cNvSpPr txBox="1"/>
          <p:nvPr/>
        </p:nvSpPr>
        <p:spPr>
          <a:xfrm>
            <a:off x="8927871" y="3707660"/>
            <a:ext cx="2408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11.9%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FDBBD6-9287-F24D-BC6F-FDAAE68D844B}"/>
              </a:ext>
            </a:extLst>
          </p:cNvPr>
          <p:cNvSpPr/>
          <p:nvPr/>
        </p:nvSpPr>
        <p:spPr>
          <a:xfrm>
            <a:off x="388493" y="846629"/>
            <a:ext cx="3009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20-mile radius/Metro Atlanta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C1700C-4C82-8C49-9D07-7F15590B2984}"/>
              </a:ext>
            </a:extLst>
          </p:cNvPr>
          <p:cNvSpPr txBox="1"/>
          <p:nvPr/>
        </p:nvSpPr>
        <p:spPr>
          <a:xfrm>
            <a:off x="2180844" y="5671372"/>
            <a:ext cx="293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51.63%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8154760-FC8F-5644-941A-4ACDC1E23947}"/>
              </a:ext>
            </a:extLst>
          </p:cNvPr>
          <p:cNvSpPr/>
          <p:nvPr/>
        </p:nvSpPr>
        <p:spPr>
          <a:xfrm>
            <a:off x="5114701" y="6020278"/>
            <a:ext cx="838691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Female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2869E7-C942-E04D-B7B0-0FE338182368}"/>
              </a:ext>
            </a:extLst>
          </p:cNvPr>
          <p:cNvSpPr txBox="1"/>
          <p:nvPr/>
        </p:nvSpPr>
        <p:spPr>
          <a:xfrm>
            <a:off x="7145645" y="5671372"/>
            <a:ext cx="271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48.3%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EF7004-C11E-584F-B83D-322EEEC47E6C}"/>
              </a:ext>
            </a:extLst>
          </p:cNvPr>
          <p:cNvSpPr/>
          <p:nvPr/>
        </p:nvSpPr>
        <p:spPr>
          <a:xfrm>
            <a:off x="6533459" y="6020278"/>
            <a:ext cx="609462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80D93C-7E6B-1E4D-ACFD-CFC3ED44061D}"/>
              </a:ext>
            </a:extLst>
          </p:cNvPr>
          <p:cNvCxnSpPr>
            <a:cxnSpLocks/>
          </p:cNvCxnSpPr>
          <p:nvPr/>
        </p:nvCxnSpPr>
        <p:spPr>
          <a:xfrm>
            <a:off x="6185169" y="5861150"/>
            <a:ext cx="0" cy="121420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EA7ACC-DF06-A441-8F7C-B1964BF9D16D}"/>
              </a:ext>
            </a:extLst>
          </p:cNvPr>
          <p:cNvCxnSpPr>
            <a:cxnSpLocks/>
          </p:cNvCxnSpPr>
          <p:nvPr/>
        </p:nvCxnSpPr>
        <p:spPr>
          <a:xfrm>
            <a:off x="1361704" y="5671372"/>
            <a:ext cx="935251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E754DD2-1E5E-0A41-A2B9-5364B097B403}"/>
              </a:ext>
            </a:extLst>
          </p:cNvPr>
          <p:cNvSpPr/>
          <p:nvPr/>
        </p:nvSpPr>
        <p:spPr>
          <a:xfrm>
            <a:off x="6564389" y="4723323"/>
            <a:ext cx="1550233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21 – 34 YEARS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4386F5-136A-464A-BCDA-41D875F5E1FF}"/>
              </a:ext>
            </a:extLst>
          </p:cNvPr>
          <p:cNvSpPr txBox="1"/>
          <p:nvPr/>
        </p:nvSpPr>
        <p:spPr>
          <a:xfrm>
            <a:off x="6372658" y="3707660"/>
            <a:ext cx="196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19.9%</a:t>
            </a:r>
          </a:p>
        </p:txBody>
      </p:sp>
    </p:spTree>
    <p:extLst>
      <p:ext uri="{BB962C8B-B14F-4D97-AF65-F5344CB8AC3E}">
        <p14:creationId xmlns:p14="http://schemas.microsoft.com/office/powerpoint/2010/main" val="90773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D0EDF-AE30-B446-AA21-528542A3D15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B857C-A8BC-EA44-AC8C-3DE383394D81}"/>
              </a:ext>
            </a:extLst>
          </p:cNvPr>
          <p:cNvSpPr/>
          <p:nvPr/>
        </p:nvSpPr>
        <p:spPr>
          <a:xfrm>
            <a:off x="-132410" y="871931"/>
            <a:ext cx="121919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0" b="1" dirty="0">
                <a:pattFill prst="dkDnDiag">
                  <a:fgClr>
                    <a:schemeClr val="bg1"/>
                  </a:fgClr>
                  <a:bgClr>
                    <a:srgbClr val="307399"/>
                  </a:bgClr>
                </a:pattFill>
                <a:latin typeface="Arial Narrow" panose="020B0604020202020204" pitchFamily="34" charset="0"/>
                <a:cs typeface="Arial Narrow" panose="020B0604020202020204" pitchFamily="34" charset="0"/>
              </a:rPr>
              <a:t>60,891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1469036" y="5466693"/>
            <a:ext cx="8677995" cy="98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2024 Projected Population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808C9A-D3A6-5D44-B795-C51AC0FCA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47" y="103290"/>
            <a:ext cx="2011304" cy="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1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A8BD546-D34D-0E46-B938-2D56ED8B75F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BBC8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F3D00-A4C9-FE4C-8196-5AFD826E4363}"/>
              </a:ext>
            </a:extLst>
          </p:cNvPr>
          <p:cNvSpPr txBox="1">
            <a:spLocks/>
          </p:cNvSpPr>
          <p:nvPr/>
        </p:nvSpPr>
        <p:spPr>
          <a:xfrm>
            <a:off x="388494" y="119922"/>
            <a:ext cx="6716843" cy="119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Live, work, and/or </a:t>
            </a:r>
          </a:p>
          <a:p>
            <a:r>
              <a:rPr lang="en-US" sz="3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play community?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3A31F-C084-114A-A4E3-E8568574BAD7}"/>
              </a:ext>
            </a:extLst>
          </p:cNvPr>
          <p:cNvSpPr/>
          <p:nvPr/>
        </p:nvSpPr>
        <p:spPr>
          <a:xfrm>
            <a:off x="494675" y="2409669"/>
            <a:ext cx="4182256" cy="1019331"/>
          </a:xfrm>
          <a:prstGeom prst="rect">
            <a:avLst/>
          </a:prstGeom>
          <a:pattFill prst="ltDnDiag">
            <a:fgClr>
              <a:srgbClr val="65853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2D77A-F587-6D43-9546-C6D09679539E}"/>
              </a:ext>
            </a:extLst>
          </p:cNvPr>
          <p:cNvSpPr txBox="1"/>
          <p:nvPr/>
        </p:nvSpPr>
        <p:spPr>
          <a:xfrm>
            <a:off x="494675" y="2256020"/>
            <a:ext cx="418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6585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20,127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492376-3CBB-674C-A471-F6F4438FA903}"/>
              </a:ext>
            </a:extLst>
          </p:cNvPr>
          <p:cNvSpPr/>
          <p:nvPr/>
        </p:nvSpPr>
        <p:spPr>
          <a:xfrm>
            <a:off x="1934150" y="3511061"/>
            <a:ext cx="96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6585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Workers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87ECA4-FC08-5844-8637-E71C40EBCE0B}"/>
              </a:ext>
            </a:extLst>
          </p:cNvPr>
          <p:cNvSpPr/>
          <p:nvPr/>
        </p:nvSpPr>
        <p:spPr>
          <a:xfrm>
            <a:off x="388493" y="1236369"/>
            <a:ext cx="3589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Daytime population of Brookhaven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2DCEE8-A81B-E145-B954-C9CCA2D6C7AB}"/>
              </a:ext>
            </a:extLst>
          </p:cNvPr>
          <p:cNvSpPr/>
          <p:nvPr/>
        </p:nvSpPr>
        <p:spPr>
          <a:xfrm>
            <a:off x="494675" y="4508292"/>
            <a:ext cx="4182256" cy="1019331"/>
          </a:xfrm>
          <a:prstGeom prst="rect">
            <a:avLst/>
          </a:prstGeom>
          <a:pattFill prst="ltDnDiag">
            <a:fgClr>
              <a:srgbClr val="65853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FD94A-C69E-C34F-8CCD-3DA97EDFFE8C}"/>
              </a:ext>
            </a:extLst>
          </p:cNvPr>
          <p:cNvSpPr txBox="1"/>
          <p:nvPr/>
        </p:nvSpPr>
        <p:spPr>
          <a:xfrm>
            <a:off x="494674" y="4354643"/>
            <a:ext cx="418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6585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22,676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35E080-3779-A344-A217-C97037446533}"/>
              </a:ext>
            </a:extLst>
          </p:cNvPr>
          <p:cNvSpPr/>
          <p:nvPr/>
        </p:nvSpPr>
        <p:spPr>
          <a:xfrm>
            <a:off x="1856983" y="5609684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6585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Residents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3FDAE3-F88A-E849-A553-00ACB7C07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99" y="0"/>
            <a:ext cx="6858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BD29A4-CB75-B544-9405-D892F0D08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47" y="5825488"/>
            <a:ext cx="2011304" cy="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485</Words>
  <Application>Microsoft Office PowerPoint</Application>
  <PresentationFormat>Widescreen</PresentationFormat>
  <Paragraphs>214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Franklin Gothic Book</vt:lpstr>
      <vt:lpstr>Office Theme</vt:lpstr>
      <vt:lpstr>Adobe Acrobat Document</vt:lpstr>
      <vt:lpstr>BROOKHAVEN DEMOGRAPHICS 2019</vt:lpstr>
      <vt:lpstr>PowerPoint Presentation</vt:lpstr>
      <vt:lpstr>Population by Race</vt:lpstr>
      <vt:lpstr>Population by Race</vt:lpstr>
      <vt:lpstr>Population by Age in 2014</vt:lpstr>
      <vt:lpstr>Population by Age in 2019</vt:lpstr>
      <vt:lpstr>Population by Age in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IN TOUCH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Sheldon Brevett</dc:creator>
  <cp:lastModifiedBy>Burke Brennan</cp:lastModifiedBy>
  <cp:revision>115</cp:revision>
  <dcterms:created xsi:type="dcterms:W3CDTF">2019-02-12T02:33:44Z</dcterms:created>
  <dcterms:modified xsi:type="dcterms:W3CDTF">2019-02-19T17:19:25Z</dcterms:modified>
</cp:coreProperties>
</file>